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58" r:id="rId5"/>
    <p:sldId id="259" r:id="rId6"/>
    <p:sldId id="284" r:id="rId7"/>
    <p:sldId id="260" r:id="rId8"/>
    <p:sldId id="272" r:id="rId9"/>
    <p:sldId id="275" r:id="rId10"/>
    <p:sldId id="274" r:id="rId11"/>
    <p:sldId id="271" r:id="rId12"/>
    <p:sldId id="291" r:id="rId13"/>
    <p:sldId id="286" r:id="rId14"/>
    <p:sldId id="285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8" r:id="rId25"/>
    <p:sldId id="290" r:id="rId26"/>
    <p:sldId id="289" r:id="rId27"/>
    <p:sldId id="265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lasio" panose="020B0604020202020204" charset="0"/>
      <p:regular r:id="rId34"/>
    </p:embeddedFont>
    <p:embeddedFont>
      <p:font typeface="Gotham" panose="020B0604020202020204" charset="0"/>
      <p:regular r:id="rId35"/>
    </p:embeddedFont>
    <p:embeddedFont>
      <p:font typeface="Gotham Bold Italics" panose="020B0604020202020204" charset="0"/>
      <p:regular r:id="rId36"/>
    </p:embeddedFont>
    <p:embeddedFont>
      <p:font typeface="Lato" panose="020B0604020202020204" charset="0"/>
      <p:regular r:id="rId37"/>
    </p:embeddedFont>
    <p:embeddedFont>
      <p:font typeface="Gotham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20"/>
    <a:srgbClr val="FF0066"/>
    <a:srgbClr val="FFFF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875" autoAdjust="0"/>
  </p:normalViewPr>
  <p:slideViewPr>
    <p:cSldViewPr>
      <p:cViewPr varScale="1">
        <p:scale>
          <a:sx n="71" d="100"/>
          <a:sy n="71" d="100"/>
        </p:scale>
        <p:origin x="498" y="-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AE304-2407-4609-98DF-D649B5970F78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4300-ACCB-4483-B972-DFFC1181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7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4300-ACCB-4483-B972-DFFC118178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9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image" Target="../media/image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png"/><Relationship Id="rId10" Type="http://schemas.openxmlformats.org/officeDocument/2006/relationships/image" Target="../media/image2.svg"/><Relationship Id="rId4" Type="http://schemas.openxmlformats.org/officeDocument/2006/relationships/image" Target="../media/image29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.sv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161800">
            <a:off x="15885140" y="5278704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34595" y="4234186"/>
            <a:ext cx="12198237" cy="2291464"/>
            <a:chOff x="0" y="0"/>
            <a:chExt cx="3212705" cy="60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39205" y="5379918"/>
            <a:ext cx="1220959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  <a:spcBef>
                <a:spcPct val="0"/>
              </a:spcBef>
            </a:pPr>
            <a:r>
              <a:rPr lang="en-US" sz="5501" spc="308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.Net</a:t>
            </a:r>
            <a:r>
              <a:rPr lang="en-US" sz="550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Web Development Track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4242" y="3716991"/>
            <a:ext cx="11159517" cy="180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70"/>
              </a:lnSpc>
              <a:spcBef>
                <a:spcPct val="0"/>
              </a:spcBef>
            </a:pPr>
            <a:r>
              <a:rPr lang="en-US" sz="10907" b="1" spc="1527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Doctor Go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361" y="37960"/>
            <a:ext cx="1753860" cy="16124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146" y="6343"/>
            <a:ext cx="3384779" cy="190563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861711" y="6651684"/>
            <a:ext cx="9144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By</a:t>
            </a: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Amir Mustafa Ibrahim</a:t>
            </a:r>
            <a:endParaRPr lang="ar-EG" b="1" spc="308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Ali Issam Abdel Halim</a:t>
            </a:r>
            <a:endParaRPr lang="ar-EG" b="1" spc="308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Mohamed Essam Anwar</a:t>
            </a:r>
            <a:endParaRPr lang="ar-EG" b="1" spc="308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Mohamed Ashraf Taher</a:t>
            </a:r>
            <a:endParaRPr lang="ar-EG" b="1" spc="308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2000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Under the supervision of: Eng. </a:t>
            </a:r>
            <a:r>
              <a:rPr lang="en-US" sz="2000" b="1" spc="30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Mohamed Ahmed Sayed</a:t>
            </a:r>
            <a:endParaRPr lang="en-US" sz="2000" b="1" spc="308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454562" y="296292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06400" y="-8160279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 rot="3945801">
            <a:off x="15585362" y="8212628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4179967">
            <a:off x="15815431" y="7273651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50" name="Shape 1"/>
          <p:cNvSpPr/>
          <p:nvPr/>
        </p:nvSpPr>
        <p:spPr>
          <a:xfrm>
            <a:off x="2652447" y="2567465"/>
            <a:ext cx="38100" cy="6637436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1" name="Shape 2"/>
          <p:cNvSpPr/>
          <p:nvPr/>
        </p:nvSpPr>
        <p:spPr>
          <a:xfrm>
            <a:off x="2943406" y="3168433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2" name="Shape 3"/>
          <p:cNvSpPr/>
          <p:nvPr/>
        </p:nvSpPr>
        <p:spPr>
          <a:xfrm>
            <a:off x="2361487" y="2877473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3" name="Text 4"/>
          <p:cNvSpPr/>
          <p:nvPr/>
        </p:nvSpPr>
        <p:spPr>
          <a:xfrm>
            <a:off x="2582647" y="2980760"/>
            <a:ext cx="177701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3250" dirty="0"/>
          </a:p>
        </p:txBody>
      </p:sp>
      <p:sp>
        <p:nvSpPr>
          <p:cNvPr id="54" name="Text 5"/>
          <p:cNvSpPr/>
          <p:nvPr/>
        </p:nvSpPr>
        <p:spPr>
          <a:xfrm>
            <a:off x="4187311" y="2842945"/>
            <a:ext cx="3445223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 </a:t>
            </a:r>
            <a:endParaRPr lang="en-US" sz="2688" dirty="0"/>
          </a:p>
        </p:txBody>
      </p:sp>
      <p:sp>
        <p:nvSpPr>
          <p:cNvPr id="55" name="Text 6"/>
          <p:cNvSpPr/>
          <p:nvPr/>
        </p:nvSpPr>
        <p:spPr>
          <a:xfrm>
            <a:off x="4187311" y="3438853"/>
            <a:ext cx="7571780" cy="1332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Login To the System and Can reset The Default Password</a:t>
            </a:r>
          </a:p>
        </p:txBody>
      </p:sp>
      <p:sp>
        <p:nvSpPr>
          <p:cNvPr id="56" name="Shape 7"/>
          <p:cNvSpPr/>
          <p:nvPr/>
        </p:nvSpPr>
        <p:spPr>
          <a:xfrm>
            <a:off x="2943406" y="5472738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7" name="Shape 8"/>
          <p:cNvSpPr/>
          <p:nvPr/>
        </p:nvSpPr>
        <p:spPr>
          <a:xfrm>
            <a:off x="2361487" y="5181779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9" name="Text 9"/>
          <p:cNvSpPr/>
          <p:nvPr/>
        </p:nvSpPr>
        <p:spPr>
          <a:xfrm>
            <a:off x="2556007" y="5285065"/>
            <a:ext cx="230981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3250" dirty="0"/>
          </a:p>
        </p:txBody>
      </p:sp>
      <p:sp>
        <p:nvSpPr>
          <p:cNvPr id="60" name="Text 10"/>
          <p:cNvSpPr/>
          <p:nvPr/>
        </p:nvSpPr>
        <p:spPr>
          <a:xfrm>
            <a:off x="4187311" y="5147252"/>
            <a:ext cx="3445223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Availability Management</a:t>
            </a:r>
            <a:endParaRPr lang="en-US" sz="2688" dirty="0"/>
          </a:p>
        </p:txBody>
      </p:sp>
      <p:sp>
        <p:nvSpPr>
          <p:cNvPr id="64" name="Text 11"/>
          <p:cNvSpPr/>
          <p:nvPr/>
        </p:nvSpPr>
        <p:spPr>
          <a:xfrm>
            <a:off x="4187311" y="5743159"/>
            <a:ext cx="7571780" cy="88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Sets up available working dates and times</a:t>
            </a:r>
          </a:p>
        </p:txBody>
      </p:sp>
      <p:sp>
        <p:nvSpPr>
          <p:cNvPr id="66" name="Shape 12"/>
          <p:cNvSpPr/>
          <p:nvPr/>
        </p:nvSpPr>
        <p:spPr>
          <a:xfrm>
            <a:off x="2943406" y="7777044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67" name="Shape 13"/>
          <p:cNvSpPr/>
          <p:nvPr/>
        </p:nvSpPr>
        <p:spPr>
          <a:xfrm>
            <a:off x="2361487" y="7486085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8" name="Text 14"/>
          <p:cNvSpPr/>
          <p:nvPr/>
        </p:nvSpPr>
        <p:spPr>
          <a:xfrm>
            <a:off x="2557347" y="7589372"/>
            <a:ext cx="228154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3250" dirty="0"/>
          </a:p>
        </p:txBody>
      </p:sp>
      <p:sp>
        <p:nvSpPr>
          <p:cNvPr id="69" name="Text 15"/>
          <p:cNvSpPr/>
          <p:nvPr/>
        </p:nvSpPr>
        <p:spPr>
          <a:xfrm>
            <a:off x="4187311" y="7451557"/>
            <a:ext cx="6808024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Appointment Handling</a:t>
            </a:r>
          </a:p>
        </p:txBody>
      </p:sp>
      <p:sp>
        <p:nvSpPr>
          <p:cNvPr id="70" name="Text 16"/>
          <p:cNvSpPr/>
          <p:nvPr/>
        </p:nvSpPr>
        <p:spPr>
          <a:xfrm>
            <a:off x="4187311" y="7988541"/>
            <a:ext cx="7571780" cy="197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Views upcoming appointments in dashboard </a:t>
            </a:r>
          </a:p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Receives a confirmation email for a new Appointment 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5471" y="1768407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Doctor</a:t>
            </a:r>
            <a:endParaRPr lang="en-US" sz="2800" dirty="0"/>
          </a:p>
        </p:txBody>
      </p:sp>
      <p:sp>
        <p:nvSpPr>
          <p:cNvPr id="62" name="Text 0"/>
          <p:cNvSpPr/>
          <p:nvPr/>
        </p:nvSpPr>
        <p:spPr>
          <a:xfrm>
            <a:off x="6621663" y="1218530"/>
            <a:ext cx="4488012" cy="73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750"/>
              </a:lnSpc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Journey</a:t>
            </a:r>
            <a:endParaRPr lang="en-US" sz="4400" b="1" dirty="0"/>
          </a:p>
        </p:txBody>
      </p:sp>
      <p:sp>
        <p:nvSpPr>
          <p:cNvPr id="63" name="TextBox 8"/>
          <p:cNvSpPr txBox="1"/>
          <p:nvPr/>
        </p:nvSpPr>
        <p:spPr>
          <a:xfrm>
            <a:off x="6722527" y="37210"/>
            <a:ext cx="461769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grpSp>
        <p:nvGrpSpPr>
          <p:cNvPr id="136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37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8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9" name="Group 14"/>
          <p:cNvGrpSpPr/>
          <p:nvPr/>
        </p:nvGrpSpPr>
        <p:grpSpPr>
          <a:xfrm>
            <a:off x="171344" y="4600782"/>
            <a:ext cx="992463" cy="992463"/>
            <a:chOff x="0" y="0"/>
            <a:chExt cx="812800" cy="812800"/>
          </a:xfrm>
        </p:grpSpPr>
        <p:sp>
          <p:nvSpPr>
            <p:cNvPr id="14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4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2" name="Group 17"/>
          <p:cNvGrpSpPr/>
          <p:nvPr/>
        </p:nvGrpSpPr>
        <p:grpSpPr>
          <a:xfrm>
            <a:off x="413595" y="3935804"/>
            <a:ext cx="508158" cy="543805"/>
            <a:chOff x="0" y="0"/>
            <a:chExt cx="812800" cy="869819"/>
          </a:xfrm>
        </p:grpSpPr>
        <p:sp>
          <p:nvSpPr>
            <p:cNvPr id="143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4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45" name="Group 20"/>
          <p:cNvGrpSpPr/>
          <p:nvPr/>
        </p:nvGrpSpPr>
        <p:grpSpPr>
          <a:xfrm>
            <a:off x="413595" y="2597369"/>
            <a:ext cx="508158" cy="543805"/>
            <a:chOff x="0" y="0"/>
            <a:chExt cx="812800" cy="869819"/>
          </a:xfrm>
        </p:grpSpPr>
        <p:sp>
          <p:nvSpPr>
            <p:cNvPr id="14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8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49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0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51" name="Group 26"/>
          <p:cNvGrpSpPr/>
          <p:nvPr/>
        </p:nvGrpSpPr>
        <p:grpSpPr>
          <a:xfrm>
            <a:off x="413595" y="3275638"/>
            <a:ext cx="508158" cy="543805"/>
            <a:chOff x="0" y="0"/>
            <a:chExt cx="812800" cy="869819"/>
          </a:xfrm>
        </p:grpSpPr>
        <p:sp>
          <p:nvSpPr>
            <p:cNvPr id="152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3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54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55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6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58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9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60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61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2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63" name="Group 20"/>
          <p:cNvGrpSpPr/>
          <p:nvPr/>
        </p:nvGrpSpPr>
        <p:grpSpPr>
          <a:xfrm>
            <a:off x="413595" y="1919100"/>
            <a:ext cx="508158" cy="543805"/>
            <a:chOff x="0" y="0"/>
            <a:chExt cx="812800" cy="869819"/>
          </a:xfrm>
        </p:grpSpPr>
        <p:sp>
          <p:nvSpPr>
            <p:cNvPr id="16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0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06400" y="-8160279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 rot="3945801">
            <a:off x="15585362" y="8212628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4179967">
            <a:off x="15815431" y="7273651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48" name="Text 0"/>
          <p:cNvSpPr/>
          <p:nvPr/>
        </p:nvSpPr>
        <p:spPr>
          <a:xfrm>
            <a:off x="6621663" y="1218530"/>
            <a:ext cx="4488012" cy="73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750"/>
              </a:lnSpc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Journey</a:t>
            </a:r>
            <a:endParaRPr lang="en-US" sz="4400" b="1" dirty="0"/>
          </a:p>
        </p:txBody>
      </p:sp>
      <p:sp>
        <p:nvSpPr>
          <p:cNvPr id="50" name="Shape 1"/>
          <p:cNvSpPr/>
          <p:nvPr/>
        </p:nvSpPr>
        <p:spPr>
          <a:xfrm>
            <a:off x="2639390" y="2544724"/>
            <a:ext cx="38100" cy="6637436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1" name="Shape 2"/>
          <p:cNvSpPr/>
          <p:nvPr/>
        </p:nvSpPr>
        <p:spPr>
          <a:xfrm>
            <a:off x="2930349" y="3145692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2" name="Shape 3"/>
          <p:cNvSpPr/>
          <p:nvPr/>
        </p:nvSpPr>
        <p:spPr>
          <a:xfrm>
            <a:off x="2348430" y="2854732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3" name="Text 4"/>
          <p:cNvSpPr/>
          <p:nvPr/>
        </p:nvSpPr>
        <p:spPr>
          <a:xfrm>
            <a:off x="2569590" y="2958019"/>
            <a:ext cx="177701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3250" dirty="0"/>
          </a:p>
        </p:txBody>
      </p:sp>
      <p:sp>
        <p:nvSpPr>
          <p:cNvPr id="54" name="Text 5"/>
          <p:cNvSpPr/>
          <p:nvPr/>
        </p:nvSpPr>
        <p:spPr>
          <a:xfrm>
            <a:off x="4174254" y="2820204"/>
            <a:ext cx="3445223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Registration &amp; Login</a:t>
            </a:r>
            <a:endParaRPr lang="en-US" sz="2688" dirty="0"/>
          </a:p>
        </p:txBody>
      </p:sp>
      <p:sp>
        <p:nvSpPr>
          <p:cNvPr id="55" name="Text 6"/>
          <p:cNvSpPr/>
          <p:nvPr/>
        </p:nvSpPr>
        <p:spPr>
          <a:xfrm>
            <a:off x="4174254" y="3416112"/>
            <a:ext cx="7571780" cy="88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user visits the platform Clicks on "Sign Up" fills in the required information, and Logs into the system</a:t>
            </a:r>
          </a:p>
        </p:txBody>
      </p:sp>
      <p:sp>
        <p:nvSpPr>
          <p:cNvPr id="56" name="Shape 7"/>
          <p:cNvSpPr/>
          <p:nvPr/>
        </p:nvSpPr>
        <p:spPr>
          <a:xfrm>
            <a:off x="2930349" y="5449997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7" name="Shape 8"/>
          <p:cNvSpPr/>
          <p:nvPr/>
        </p:nvSpPr>
        <p:spPr>
          <a:xfrm>
            <a:off x="2348430" y="5159038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9" name="Text 9"/>
          <p:cNvSpPr/>
          <p:nvPr/>
        </p:nvSpPr>
        <p:spPr>
          <a:xfrm>
            <a:off x="2542950" y="5262324"/>
            <a:ext cx="230981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3250" dirty="0"/>
          </a:p>
        </p:txBody>
      </p:sp>
      <p:sp>
        <p:nvSpPr>
          <p:cNvPr id="60" name="Text 10"/>
          <p:cNvSpPr/>
          <p:nvPr/>
        </p:nvSpPr>
        <p:spPr>
          <a:xfrm>
            <a:off x="4174254" y="5124511"/>
            <a:ext cx="3445223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Doctor Search &amp; Doctor Selection</a:t>
            </a:r>
            <a:endParaRPr lang="en-US" sz="2688" dirty="0"/>
          </a:p>
        </p:txBody>
      </p:sp>
      <p:sp>
        <p:nvSpPr>
          <p:cNvPr id="64" name="Text 11"/>
          <p:cNvSpPr/>
          <p:nvPr/>
        </p:nvSpPr>
        <p:spPr>
          <a:xfrm>
            <a:off x="4174254" y="5720418"/>
            <a:ext cx="7571780" cy="88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Browses doctor profiles Read reviews and ratings then Select the preferred doctor</a:t>
            </a:r>
          </a:p>
        </p:txBody>
      </p:sp>
      <p:sp>
        <p:nvSpPr>
          <p:cNvPr id="66" name="Shape 12"/>
          <p:cNvSpPr/>
          <p:nvPr/>
        </p:nvSpPr>
        <p:spPr>
          <a:xfrm>
            <a:off x="2930349" y="7754303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67" name="Shape 13"/>
          <p:cNvSpPr/>
          <p:nvPr/>
        </p:nvSpPr>
        <p:spPr>
          <a:xfrm>
            <a:off x="2348430" y="7463344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8" name="Text 14"/>
          <p:cNvSpPr/>
          <p:nvPr/>
        </p:nvSpPr>
        <p:spPr>
          <a:xfrm>
            <a:off x="2544290" y="7566631"/>
            <a:ext cx="228154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3250" dirty="0"/>
          </a:p>
        </p:txBody>
      </p:sp>
      <p:sp>
        <p:nvSpPr>
          <p:cNvPr id="69" name="Text 15"/>
          <p:cNvSpPr/>
          <p:nvPr/>
        </p:nvSpPr>
        <p:spPr>
          <a:xfrm>
            <a:off x="4174254" y="7428816"/>
            <a:ext cx="6808024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Appointment Booking &amp; Confirming payment</a:t>
            </a:r>
          </a:p>
        </p:txBody>
      </p:sp>
      <p:sp>
        <p:nvSpPr>
          <p:cNvPr id="70" name="Text 16"/>
          <p:cNvSpPr/>
          <p:nvPr/>
        </p:nvSpPr>
        <p:spPr>
          <a:xfrm>
            <a:off x="4174254" y="7965800"/>
            <a:ext cx="7571780" cy="197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Views doctor's available time slots Select preferred date and time, Confirms appointment details then Payment Process Enters payment details Confirms payment Appointment then Receives confirmation email</a:t>
            </a:r>
          </a:p>
        </p:txBody>
      </p:sp>
      <p:sp>
        <p:nvSpPr>
          <p:cNvPr id="33" name="TextBox 8"/>
          <p:cNvSpPr txBox="1"/>
          <p:nvPr/>
        </p:nvSpPr>
        <p:spPr>
          <a:xfrm>
            <a:off x="6722527" y="37210"/>
            <a:ext cx="461769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2414" y="1745666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Patient</a:t>
            </a:r>
            <a:endParaRPr lang="en-US" sz="2800" dirty="0"/>
          </a:p>
        </p:txBody>
      </p:sp>
      <p:grpSp>
        <p:nvGrpSpPr>
          <p:cNvPr id="134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35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7" name="Group 14"/>
          <p:cNvGrpSpPr/>
          <p:nvPr/>
        </p:nvGrpSpPr>
        <p:grpSpPr>
          <a:xfrm>
            <a:off x="171344" y="4600782"/>
            <a:ext cx="992463" cy="992463"/>
            <a:chOff x="0" y="0"/>
            <a:chExt cx="812800" cy="812800"/>
          </a:xfrm>
        </p:grpSpPr>
        <p:sp>
          <p:nvSpPr>
            <p:cNvPr id="138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39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0" name="Group 17"/>
          <p:cNvGrpSpPr/>
          <p:nvPr/>
        </p:nvGrpSpPr>
        <p:grpSpPr>
          <a:xfrm>
            <a:off x="413595" y="3935804"/>
            <a:ext cx="508158" cy="543805"/>
            <a:chOff x="0" y="0"/>
            <a:chExt cx="812800" cy="869819"/>
          </a:xfrm>
        </p:grpSpPr>
        <p:sp>
          <p:nvSpPr>
            <p:cNvPr id="141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2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43" name="Group 20"/>
          <p:cNvGrpSpPr/>
          <p:nvPr/>
        </p:nvGrpSpPr>
        <p:grpSpPr>
          <a:xfrm>
            <a:off x="413595" y="2597369"/>
            <a:ext cx="508158" cy="543805"/>
            <a:chOff x="0" y="0"/>
            <a:chExt cx="812800" cy="869819"/>
          </a:xfrm>
        </p:grpSpPr>
        <p:sp>
          <p:nvSpPr>
            <p:cNvPr id="14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6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47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8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49" name="Group 26"/>
          <p:cNvGrpSpPr/>
          <p:nvPr/>
        </p:nvGrpSpPr>
        <p:grpSpPr>
          <a:xfrm>
            <a:off x="413595" y="3275638"/>
            <a:ext cx="508158" cy="543805"/>
            <a:chOff x="0" y="0"/>
            <a:chExt cx="812800" cy="869819"/>
          </a:xfrm>
        </p:grpSpPr>
        <p:sp>
          <p:nvSpPr>
            <p:cNvPr id="150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1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52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53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4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55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56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7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58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59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0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61" name="Group 20"/>
          <p:cNvGrpSpPr/>
          <p:nvPr/>
        </p:nvGrpSpPr>
        <p:grpSpPr>
          <a:xfrm>
            <a:off x="413595" y="1919100"/>
            <a:ext cx="508158" cy="543805"/>
            <a:chOff x="0" y="0"/>
            <a:chExt cx="812800" cy="869819"/>
          </a:xfrm>
        </p:grpSpPr>
        <p:sp>
          <p:nvSpPr>
            <p:cNvPr id="16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96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06400" y="-8160279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 rot="3945801">
            <a:off x="15585362" y="8212628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4179967">
            <a:off x="15815431" y="7273651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48" name="Text 0"/>
          <p:cNvSpPr/>
          <p:nvPr/>
        </p:nvSpPr>
        <p:spPr>
          <a:xfrm>
            <a:off x="6621663" y="1218530"/>
            <a:ext cx="4488012" cy="73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750"/>
              </a:lnSpc>
            </a:pPr>
            <a:r>
              <a:rPr lang="en-US" sz="4400" b="1" dirty="0" smtClean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ERD</a:t>
            </a:r>
            <a:endParaRPr lang="en-US" sz="4400" b="1" dirty="0"/>
          </a:p>
        </p:txBody>
      </p:sp>
      <p:sp>
        <p:nvSpPr>
          <p:cNvPr id="33" name="TextBox 8"/>
          <p:cNvSpPr txBox="1"/>
          <p:nvPr/>
        </p:nvSpPr>
        <p:spPr>
          <a:xfrm>
            <a:off x="6722527" y="37210"/>
            <a:ext cx="461769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grpSp>
        <p:nvGrpSpPr>
          <p:cNvPr id="134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35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7" name="Group 14"/>
          <p:cNvGrpSpPr/>
          <p:nvPr/>
        </p:nvGrpSpPr>
        <p:grpSpPr>
          <a:xfrm>
            <a:off x="171344" y="4600782"/>
            <a:ext cx="992463" cy="992463"/>
            <a:chOff x="0" y="0"/>
            <a:chExt cx="812800" cy="812800"/>
          </a:xfrm>
        </p:grpSpPr>
        <p:sp>
          <p:nvSpPr>
            <p:cNvPr id="138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39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0" name="Group 17"/>
          <p:cNvGrpSpPr/>
          <p:nvPr/>
        </p:nvGrpSpPr>
        <p:grpSpPr>
          <a:xfrm>
            <a:off x="413595" y="3935804"/>
            <a:ext cx="508158" cy="543805"/>
            <a:chOff x="0" y="0"/>
            <a:chExt cx="812800" cy="869819"/>
          </a:xfrm>
        </p:grpSpPr>
        <p:sp>
          <p:nvSpPr>
            <p:cNvPr id="141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2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43" name="Group 20"/>
          <p:cNvGrpSpPr/>
          <p:nvPr/>
        </p:nvGrpSpPr>
        <p:grpSpPr>
          <a:xfrm>
            <a:off x="413595" y="2597369"/>
            <a:ext cx="508158" cy="543805"/>
            <a:chOff x="0" y="0"/>
            <a:chExt cx="812800" cy="869819"/>
          </a:xfrm>
        </p:grpSpPr>
        <p:sp>
          <p:nvSpPr>
            <p:cNvPr id="14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6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47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8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49" name="Group 26"/>
          <p:cNvGrpSpPr/>
          <p:nvPr/>
        </p:nvGrpSpPr>
        <p:grpSpPr>
          <a:xfrm>
            <a:off x="413595" y="3275638"/>
            <a:ext cx="508158" cy="543805"/>
            <a:chOff x="0" y="0"/>
            <a:chExt cx="812800" cy="869819"/>
          </a:xfrm>
        </p:grpSpPr>
        <p:sp>
          <p:nvSpPr>
            <p:cNvPr id="150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1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52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53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4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55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56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7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58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59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0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61" name="Group 20"/>
          <p:cNvGrpSpPr/>
          <p:nvPr/>
        </p:nvGrpSpPr>
        <p:grpSpPr>
          <a:xfrm>
            <a:off x="413595" y="1919100"/>
            <a:ext cx="508158" cy="543805"/>
            <a:chOff x="0" y="0"/>
            <a:chExt cx="812800" cy="869819"/>
          </a:xfrm>
        </p:grpSpPr>
        <p:sp>
          <p:nvSpPr>
            <p:cNvPr id="16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4" t="17692" r="19480" b="12310"/>
          <a:stretch/>
        </p:blipFill>
        <p:spPr>
          <a:xfrm>
            <a:off x="5410200" y="2247900"/>
            <a:ext cx="6790618" cy="76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39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813448" y="-609969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563429" y="1166074"/>
            <a:ext cx="6727836" cy="176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66"/>
              </a:lnSpc>
            </a:pPr>
            <a:r>
              <a:rPr lang="en-US" sz="9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Features</a:t>
            </a:r>
            <a:endParaRPr lang="en-US" sz="15738" b="1" spc="786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874315" y="3551526"/>
            <a:ext cx="764301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Admin Features</a:t>
            </a:r>
          </a:p>
        </p:txBody>
      </p:sp>
      <p:sp>
        <p:nvSpPr>
          <p:cNvPr id="45" name="Freeform 45"/>
          <p:cNvSpPr/>
          <p:nvPr/>
        </p:nvSpPr>
        <p:spPr>
          <a:xfrm rot="3219641">
            <a:off x="16470723" y="7499099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47" name="Rectangle 46"/>
          <p:cNvSpPr/>
          <p:nvPr/>
        </p:nvSpPr>
        <p:spPr>
          <a:xfrm>
            <a:off x="2973142" y="4225569"/>
            <a:ext cx="9144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b="1" dirty="0"/>
              <a:t>User Management</a:t>
            </a:r>
          </a:p>
          <a:p>
            <a:r>
              <a:rPr lang="en-US" dirty="0"/>
              <a:t>- Add new admin users</a:t>
            </a:r>
          </a:p>
          <a:p>
            <a:r>
              <a:rPr lang="en-US" dirty="0"/>
              <a:t>  - Automatically send email to new admins with account details</a:t>
            </a:r>
          </a:p>
          <a:p>
            <a:r>
              <a:rPr lang="en-US" dirty="0"/>
              <a:t>- Add new doctors</a:t>
            </a:r>
          </a:p>
          <a:p>
            <a:r>
              <a:rPr lang="en-US" dirty="0"/>
              <a:t>  - Automatically send email to new doctors with account details</a:t>
            </a:r>
          </a:p>
          <a:p>
            <a:endParaRPr lang="en-US" dirty="0"/>
          </a:p>
          <a:p>
            <a:r>
              <a:rPr lang="en-US" b="1" dirty="0"/>
              <a:t>System Management</a:t>
            </a:r>
          </a:p>
          <a:p>
            <a:r>
              <a:rPr lang="en-US" dirty="0"/>
              <a:t>- Add new specialties</a:t>
            </a:r>
          </a:p>
          <a:p>
            <a:r>
              <a:rPr lang="en-US" dirty="0"/>
              <a:t>- Delete specialties</a:t>
            </a:r>
          </a:p>
          <a:p>
            <a:endParaRPr lang="en-US" dirty="0"/>
          </a:p>
          <a:p>
            <a:r>
              <a:rPr lang="en-US" b="1" dirty="0"/>
              <a:t>Doctor Management</a:t>
            </a:r>
          </a:p>
          <a:p>
            <a:r>
              <a:rPr lang="en-US" dirty="0"/>
              <a:t>- View and manage doctor accounts</a:t>
            </a:r>
          </a:p>
          <a:p>
            <a:endParaRPr lang="en-US" dirty="0"/>
          </a:p>
        </p:txBody>
      </p:sp>
      <p:grpSp>
        <p:nvGrpSpPr>
          <p:cNvPr id="90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1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64977" y="5278105"/>
            <a:ext cx="992463" cy="992463"/>
            <a:chOff x="0" y="0"/>
            <a:chExt cx="812800" cy="812800"/>
          </a:xfrm>
        </p:grpSpPr>
        <p:sp>
          <p:nvSpPr>
            <p:cNvPr id="9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95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96" name="Group 17"/>
          <p:cNvGrpSpPr/>
          <p:nvPr/>
        </p:nvGrpSpPr>
        <p:grpSpPr>
          <a:xfrm>
            <a:off x="415713" y="4615797"/>
            <a:ext cx="508158" cy="543805"/>
            <a:chOff x="0" y="0"/>
            <a:chExt cx="812800" cy="869819"/>
          </a:xfrm>
        </p:grpSpPr>
        <p:sp>
          <p:nvSpPr>
            <p:cNvPr id="97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9" name="Group 20"/>
          <p:cNvGrpSpPr/>
          <p:nvPr/>
        </p:nvGrpSpPr>
        <p:grpSpPr>
          <a:xfrm>
            <a:off x="415713" y="3277362"/>
            <a:ext cx="508158" cy="543805"/>
            <a:chOff x="0" y="0"/>
            <a:chExt cx="812800" cy="869819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02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03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5" name="Group 26"/>
          <p:cNvGrpSpPr/>
          <p:nvPr/>
        </p:nvGrpSpPr>
        <p:grpSpPr>
          <a:xfrm>
            <a:off x="415713" y="3955631"/>
            <a:ext cx="508158" cy="543805"/>
            <a:chOff x="0" y="0"/>
            <a:chExt cx="812800" cy="869819"/>
          </a:xfrm>
        </p:grpSpPr>
        <p:sp>
          <p:nvSpPr>
            <p:cNvPr id="106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08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9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11" name="Group 32"/>
          <p:cNvGrpSpPr/>
          <p:nvPr/>
        </p:nvGrpSpPr>
        <p:grpSpPr>
          <a:xfrm>
            <a:off x="415713" y="2617196"/>
            <a:ext cx="508158" cy="543805"/>
            <a:chOff x="0" y="0"/>
            <a:chExt cx="812800" cy="869819"/>
          </a:xfrm>
        </p:grpSpPr>
        <p:sp>
          <p:nvSpPr>
            <p:cNvPr id="112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4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15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7" name="Group 20"/>
          <p:cNvGrpSpPr/>
          <p:nvPr/>
        </p:nvGrpSpPr>
        <p:grpSpPr>
          <a:xfrm>
            <a:off x="415713" y="1958984"/>
            <a:ext cx="508158" cy="543805"/>
            <a:chOff x="0" y="0"/>
            <a:chExt cx="812800" cy="869819"/>
          </a:xfrm>
        </p:grpSpPr>
        <p:sp>
          <p:nvSpPr>
            <p:cNvPr id="11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045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813448" y="-609969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567058" y="263424"/>
            <a:ext cx="6727836" cy="176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66"/>
              </a:lnSpc>
            </a:pPr>
            <a:r>
              <a:rPr lang="en-US" sz="9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Features</a:t>
            </a:r>
            <a:endParaRPr lang="en-US" sz="15738" b="1" spc="786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81509" y="2012368"/>
            <a:ext cx="7643011" cy="5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User (Patient) Features</a:t>
            </a:r>
          </a:p>
        </p:txBody>
      </p:sp>
      <p:sp>
        <p:nvSpPr>
          <p:cNvPr id="45" name="Freeform 45"/>
          <p:cNvSpPr/>
          <p:nvPr/>
        </p:nvSpPr>
        <p:spPr>
          <a:xfrm rot="3219641">
            <a:off x="16470723" y="7499099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47" name="Rectangle 46"/>
          <p:cNvSpPr/>
          <p:nvPr/>
        </p:nvSpPr>
        <p:spPr>
          <a:xfrm>
            <a:off x="2681509" y="2788981"/>
            <a:ext cx="9144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Account Management</a:t>
            </a:r>
          </a:p>
          <a:p>
            <a:r>
              <a:rPr lang="en-US" dirty="0"/>
              <a:t>- User registration</a:t>
            </a:r>
          </a:p>
          <a:p>
            <a:r>
              <a:rPr lang="en-US" dirty="0"/>
              <a:t>- User login</a:t>
            </a:r>
          </a:p>
          <a:p>
            <a:r>
              <a:rPr lang="en-US" dirty="0"/>
              <a:t>- Password reset functionality</a:t>
            </a:r>
          </a:p>
          <a:p>
            <a:endParaRPr lang="en-US" dirty="0"/>
          </a:p>
          <a:p>
            <a:r>
              <a:rPr lang="en-US" b="1" dirty="0"/>
              <a:t>Doctor Discovery</a:t>
            </a:r>
          </a:p>
          <a:p>
            <a:r>
              <a:rPr lang="en-US" dirty="0"/>
              <a:t>- View all doctors</a:t>
            </a:r>
          </a:p>
          <a:p>
            <a:r>
              <a:rPr lang="en-US" dirty="0"/>
              <a:t>- Filter doctors by:</a:t>
            </a:r>
          </a:p>
          <a:p>
            <a:r>
              <a:rPr lang="en-US" dirty="0"/>
              <a:t>  - Specialty</a:t>
            </a:r>
          </a:p>
          <a:p>
            <a:r>
              <a:rPr lang="en-US" dirty="0"/>
              <a:t>  - Location</a:t>
            </a:r>
          </a:p>
          <a:p>
            <a:r>
              <a:rPr lang="en-US" dirty="0"/>
              <a:t>  - Name</a:t>
            </a:r>
          </a:p>
          <a:p>
            <a:r>
              <a:rPr lang="en-US" dirty="0"/>
              <a:t>- View detailed doctor profiles</a:t>
            </a:r>
          </a:p>
          <a:p>
            <a:endParaRPr lang="en-US" dirty="0"/>
          </a:p>
          <a:p>
            <a:r>
              <a:rPr lang="en-US" b="1" dirty="0"/>
              <a:t>Appointment Booking</a:t>
            </a:r>
          </a:p>
          <a:p>
            <a:r>
              <a:rPr lang="en-US" dirty="0"/>
              <a:t>- View doctor's available time slots for the current day</a:t>
            </a:r>
          </a:p>
          <a:p>
            <a:r>
              <a:rPr lang="en-US" dirty="0"/>
              <a:t>- Book appointments</a:t>
            </a:r>
          </a:p>
          <a:p>
            <a:r>
              <a:rPr lang="en-US" dirty="0"/>
              <a:t>- Make payments using Stripe payment gateway</a:t>
            </a:r>
          </a:p>
          <a:p>
            <a:endParaRPr lang="en-US" dirty="0"/>
          </a:p>
          <a:p>
            <a:r>
              <a:rPr lang="en-US" b="1" dirty="0"/>
              <a:t>Feedback and Interaction</a:t>
            </a:r>
          </a:p>
          <a:p>
            <a:r>
              <a:rPr lang="en-US" dirty="0"/>
              <a:t>- Add comments to doctor profiles</a:t>
            </a:r>
          </a:p>
          <a:p>
            <a:endParaRPr lang="en-US" dirty="0"/>
          </a:p>
          <a:p>
            <a:r>
              <a:rPr lang="en-US" b="1" dirty="0"/>
              <a:t>Notifications</a:t>
            </a:r>
          </a:p>
          <a:p>
            <a:r>
              <a:rPr lang="en-US" dirty="0"/>
              <a:t>- Receive email notifications for appointment confirmations</a:t>
            </a:r>
          </a:p>
          <a:p>
            <a:endParaRPr lang="en-US" dirty="0"/>
          </a:p>
        </p:txBody>
      </p:sp>
      <p:grpSp>
        <p:nvGrpSpPr>
          <p:cNvPr id="90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1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64977" y="5278105"/>
            <a:ext cx="992463" cy="992463"/>
            <a:chOff x="0" y="0"/>
            <a:chExt cx="812800" cy="812800"/>
          </a:xfrm>
        </p:grpSpPr>
        <p:sp>
          <p:nvSpPr>
            <p:cNvPr id="9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95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96" name="Group 17"/>
          <p:cNvGrpSpPr/>
          <p:nvPr/>
        </p:nvGrpSpPr>
        <p:grpSpPr>
          <a:xfrm>
            <a:off x="415713" y="4615797"/>
            <a:ext cx="508158" cy="543805"/>
            <a:chOff x="0" y="0"/>
            <a:chExt cx="812800" cy="869819"/>
          </a:xfrm>
        </p:grpSpPr>
        <p:sp>
          <p:nvSpPr>
            <p:cNvPr id="97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9" name="Group 20"/>
          <p:cNvGrpSpPr/>
          <p:nvPr/>
        </p:nvGrpSpPr>
        <p:grpSpPr>
          <a:xfrm>
            <a:off x="415713" y="3277362"/>
            <a:ext cx="508158" cy="543805"/>
            <a:chOff x="0" y="0"/>
            <a:chExt cx="812800" cy="869819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02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03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5" name="Group 26"/>
          <p:cNvGrpSpPr/>
          <p:nvPr/>
        </p:nvGrpSpPr>
        <p:grpSpPr>
          <a:xfrm>
            <a:off x="415713" y="3955631"/>
            <a:ext cx="508158" cy="543805"/>
            <a:chOff x="0" y="0"/>
            <a:chExt cx="812800" cy="869819"/>
          </a:xfrm>
        </p:grpSpPr>
        <p:sp>
          <p:nvSpPr>
            <p:cNvPr id="106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08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9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11" name="Group 32"/>
          <p:cNvGrpSpPr/>
          <p:nvPr/>
        </p:nvGrpSpPr>
        <p:grpSpPr>
          <a:xfrm>
            <a:off x="415713" y="2617196"/>
            <a:ext cx="508158" cy="543805"/>
            <a:chOff x="0" y="0"/>
            <a:chExt cx="812800" cy="869819"/>
          </a:xfrm>
        </p:grpSpPr>
        <p:sp>
          <p:nvSpPr>
            <p:cNvPr id="112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4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15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7" name="Group 20"/>
          <p:cNvGrpSpPr/>
          <p:nvPr/>
        </p:nvGrpSpPr>
        <p:grpSpPr>
          <a:xfrm>
            <a:off x="415713" y="1958984"/>
            <a:ext cx="508158" cy="543805"/>
            <a:chOff x="0" y="0"/>
            <a:chExt cx="812800" cy="869819"/>
          </a:xfrm>
        </p:grpSpPr>
        <p:sp>
          <p:nvSpPr>
            <p:cNvPr id="11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D7F92F-D330-B7D0-7D29-5A4A4EBB2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9" y="12185749"/>
            <a:ext cx="7461171" cy="394738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6215F2-9CAA-A9BC-6153-81313DEFC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78" y="16367030"/>
            <a:ext cx="7628967" cy="4312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02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813448" y="-609969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452607" y="520579"/>
            <a:ext cx="6727836" cy="176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66"/>
              </a:lnSpc>
            </a:pPr>
            <a:r>
              <a:rPr lang="en-US" sz="9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Features</a:t>
            </a:r>
            <a:endParaRPr lang="en-US" sz="15738" b="1" spc="786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567057" y="2282929"/>
            <a:ext cx="764301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Doctor Features</a:t>
            </a:r>
          </a:p>
        </p:txBody>
      </p:sp>
      <p:sp>
        <p:nvSpPr>
          <p:cNvPr id="45" name="Freeform 45"/>
          <p:cNvSpPr/>
          <p:nvPr/>
        </p:nvSpPr>
        <p:spPr>
          <a:xfrm rot="3219641">
            <a:off x="16470723" y="7499099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47" name="Rectangle 46"/>
          <p:cNvSpPr/>
          <p:nvPr/>
        </p:nvSpPr>
        <p:spPr>
          <a:xfrm>
            <a:off x="2567058" y="3046136"/>
            <a:ext cx="9144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Account Management</a:t>
            </a:r>
          </a:p>
          <a:p>
            <a:r>
              <a:rPr lang="en-US" dirty="0"/>
              <a:t>- Login to the system</a:t>
            </a:r>
          </a:p>
          <a:p>
            <a:r>
              <a:rPr lang="en-US" dirty="0"/>
              <a:t>- Reset password (first-time login and forgot password)</a:t>
            </a:r>
          </a:p>
          <a:p>
            <a:endParaRPr lang="en-US" dirty="0"/>
          </a:p>
          <a:p>
            <a:r>
              <a:rPr lang="en-US" b="1" dirty="0"/>
              <a:t>Availability Management</a:t>
            </a:r>
          </a:p>
          <a:p>
            <a:r>
              <a:rPr lang="en-US" dirty="0"/>
              <a:t>- Set available time slots</a:t>
            </a:r>
          </a:p>
          <a:p>
            <a:endParaRPr lang="en-US" dirty="0"/>
          </a:p>
          <a:p>
            <a:r>
              <a:rPr lang="en-US" b="1" dirty="0"/>
              <a:t>Appointment Management</a:t>
            </a:r>
          </a:p>
          <a:p>
            <a:r>
              <a:rPr lang="en-US" dirty="0"/>
              <a:t>- View booked appointments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0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1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64977" y="5278105"/>
            <a:ext cx="992463" cy="992463"/>
            <a:chOff x="0" y="0"/>
            <a:chExt cx="812800" cy="812800"/>
          </a:xfrm>
        </p:grpSpPr>
        <p:sp>
          <p:nvSpPr>
            <p:cNvPr id="9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95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96" name="Group 17"/>
          <p:cNvGrpSpPr/>
          <p:nvPr/>
        </p:nvGrpSpPr>
        <p:grpSpPr>
          <a:xfrm>
            <a:off x="415713" y="4615797"/>
            <a:ext cx="508158" cy="543805"/>
            <a:chOff x="0" y="0"/>
            <a:chExt cx="812800" cy="869819"/>
          </a:xfrm>
        </p:grpSpPr>
        <p:sp>
          <p:nvSpPr>
            <p:cNvPr id="97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9" name="Group 20"/>
          <p:cNvGrpSpPr/>
          <p:nvPr/>
        </p:nvGrpSpPr>
        <p:grpSpPr>
          <a:xfrm>
            <a:off x="415713" y="3277362"/>
            <a:ext cx="508158" cy="543805"/>
            <a:chOff x="0" y="0"/>
            <a:chExt cx="812800" cy="869819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02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03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5" name="Group 26"/>
          <p:cNvGrpSpPr/>
          <p:nvPr/>
        </p:nvGrpSpPr>
        <p:grpSpPr>
          <a:xfrm>
            <a:off x="415713" y="3955631"/>
            <a:ext cx="508158" cy="543805"/>
            <a:chOff x="0" y="0"/>
            <a:chExt cx="812800" cy="869819"/>
          </a:xfrm>
        </p:grpSpPr>
        <p:sp>
          <p:nvSpPr>
            <p:cNvPr id="106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08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9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11" name="Group 32"/>
          <p:cNvGrpSpPr/>
          <p:nvPr/>
        </p:nvGrpSpPr>
        <p:grpSpPr>
          <a:xfrm>
            <a:off x="415713" y="2617196"/>
            <a:ext cx="508158" cy="543805"/>
            <a:chOff x="0" y="0"/>
            <a:chExt cx="812800" cy="869819"/>
          </a:xfrm>
        </p:grpSpPr>
        <p:sp>
          <p:nvSpPr>
            <p:cNvPr id="112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4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15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7" name="Group 20"/>
          <p:cNvGrpSpPr/>
          <p:nvPr/>
        </p:nvGrpSpPr>
        <p:grpSpPr>
          <a:xfrm>
            <a:off x="415713" y="1958984"/>
            <a:ext cx="508158" cy="543805"/>
            <a:chOff x="0" y="0"/>
            <a:chExt cx="812800" cy="869819"/>
          </a:xfrm>
        </p:grpSpPr>
        <p:sp>
          <p:nvSpPr>
            <p:cNvPr id="11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775028" y="6862946"/>
            <a:ext cx="9144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Security</a:t>
            </a:r>
          </a:p>
          <a:p>
            <a:r>
              <a:rPr lang="en-US" dirty="0"/>
              <a:t>- Forgot password functionality for all user types</a:t>
            </a:r>
          </a:p>
          <a:p>
            <a:endParaRPr lang="en-US" dirty="0"/>
          </a:p>
          <a:p>
            <a:r>
              <a:rPr lang="en-US" b="1" dirty="0"/>
              <a:t>Email Notifications</a:t>
            </a:r>
          </a:p>
          <a:p>
            <a:r>
              <a:rPr lang="en-US" dirty="0"/>
              <a:t>- System sends emails for:</a:t>
            </a:r>
          </a:p>
          <a:p>
            <a:r>
              <a:rPr lang="en-US" dirty="0"/>
              <a:t>  - New doctor account creation</a:t>
            </a:r>
          </a:p>
          <a:p>
            <a:r>
              <a:rPr lang="en-US" dirty="0"/>
              <a:t>  - New admin account creation</a:t>
            </a:r>
          </a:p>
          <a:p>
            <a:r>
              <a:rPr lang="en-US" dirty="0"/>
              <a:t>  - Password reset requests</a:t>
            </a:r>
          </a:p>
          <a:p>
            <a:r>
              <a:rPr lang="en-US" dirty="0"/>
              <a:t>  - Appointment confirmations</a:t>
            </a:r>
          </a:p>
        </p:txBody>
      </p:sp>
      <p:sp>
        <p:nvSpPr>
          <p:cNvPr id="41" name="TextBox 34"/>
          <p:cNvSpPr txBox="1"/>
          <p:nvPr/>
        </p:nvSpPr>
        <p:spPr>
          <a:xfrm>
            <a:off x="2602554" y="6163065"/>
            <a:ext cx="7643011" cy="5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General Features</a:t>
            </a:r>
          </a:p>
        </p:txBody>
      </p:sp>
    </p:spTree>
    <p:extLst>
      <p:ext uri="{BB962C8B-B14F-4D97-AF65-F5344CB8AC3E}">
        <p14:creationId xmlns:p14="http://schemas.microsoft.com/office/powerpoint/2010/main" val="1149293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04881"/>
            </a:stretch>
          </a:blipFill>
        </p:spPr>
      </p:sp>
      <p:sp>
        <p:nvSpPr>
          <p:cNvPr id="84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44" y="1665947"/>
            <a:ext cx="7461171" cy="394738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101" name="TextBox 43"/>
          <p:cNvSpPr txBox="1"/>
          <p:nvPr/>
        </p:nvSpPr>
        <p:spPr>
          <a:xfrm>
            <a:off x="3364213" y="2745149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Home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93" y="5847228"/>
            <a:ext cx="7628967" cy="4312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3" name="TextBox 43"/>
          <p:cNvSpPr txBox="1"/>
          <p:nvPr/>
        </p:nvSpPr>
        <p:spPr>
          <a:xfrm>
            <a:off x="10535357" y="6189599"/>
            <a:ext cx="7460499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Create Account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07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08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9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0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11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12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13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14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5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16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17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8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19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20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1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22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23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4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25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26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7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28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29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31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32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3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34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135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932614-FE8E-DC36-750B-53B5662C8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62" y="-11773287"/>
            <a:ext cx="7274437" cy="415007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A40082-1274-4945-2D3A-46632B5390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13" y="-7565590"/>
            <a:ext cx="8014097" cy="4526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8393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01" y="1462306"/>
            <a:ext cx="7274437" cy="415007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52" y="5670003"/>
            <a:ext cx="8014097" cy="4526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43"/>
          <p:cNvSpPr txBox="1"/>
          <p:nvPr/>
        </p:nvSpPr>
        <p:spPr>
          <a:xfrm>
            <a:off x="3272286" y="2491320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Login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97" name="TextBox 43"/>
          <p:cNvSpPr txBox="1"/>
          <p:nvPr/>
        </p:nvSpPr>
        <p:spPr>
          <a:xfrm>
            <a:off x="11250100" y="6486461"/>
            <a:ext cx="7460499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Doctor list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98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99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105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06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7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204881"/>
            </a:stretch>
          </a:blipFill>
        </p:spPr>
      </p:sp>
      <p:sp>
        <p:nvSpPr>
          <p:cNvPr id="138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42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43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4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5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46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47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48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49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0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51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5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54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55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6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57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58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9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60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61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2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63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64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5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66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67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8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69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17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881E6E-74E2-AA3F-218B-3C4AD1BB3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6614" y="-7703055"/>
            <a:ext cx="7502683" cy="4222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D71087-41D9-A2C7-7B81-3B09A7AC0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6017" y="-3477728"/>
            <a:ext cx="7888927" cy="4432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515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767" y="1590945"/>
            <a:ext cx="7502683" cy="4222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64" y="5816272"/>
            <a:ext cx="7888927" cy="4432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43"/>
          <p:cNvSpPr txBox="1"/>
          <p:nvPr/>
        </p:nvSpPr>
        <p:spPr>
          <a:xfrm>
            <a:off x="2249298" y="2594963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Specialty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97" name="TextBox 43"/>
          <p:cNvSpPr txBox="1"/>
          <p:nvPr/>
        </p:nvSpPr>
        <p:spPr>
          <a:xfrm>
            <a:off x="10302002" y="6371900"/>
            <a:ext cx="7460499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Add new</a:t>
            </a:r>
          </a:p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Admin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35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13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8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9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140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41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2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204881"/>
            </a:stretch>
          </a:blipFill>
        </p:spPr>
      </p:sp>
      <p:sp>
        <p:nvSpPr>
          <p:cNvPr id="173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77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78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9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0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81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82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83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84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5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86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87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8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89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90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1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92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93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4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95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96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7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98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99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00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01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202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03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04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205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06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17596B-2DC7-F85E-5792-633492002F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" y="-9977005"/>
            <a:ext cx="10929897" cy="62270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8070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32" y="3587644"/>
            <a:ext cx="10929897" cy="6227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43"/>
          <p:cNvSpPr txBox="1"/>
          <p:nvPr/>
        </p:nvSpPr>
        <p:spPr>
          <a:xfrm>
            <a:off x="4753491" y="1778391"/>
            <a:ext cx="10542717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Add Doctor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32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133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4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5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6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13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3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04881"/>
            </a:stretch>
          </a:blipFill>
        </p:spPr>
      </p:sp>
      <p:sp>
        <p:nvSpPr>
          <p:cNvPr id="170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74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75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6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7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78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79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80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81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2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83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8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86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87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8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89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90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1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92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93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4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95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96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7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98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99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00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01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20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0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D53F98B-1584-8713-C1D5-EB8406E14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242" y="-10595763"/>
            <a:ext cx="7701416" cy="4343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447D5F-56BC-46FD-CD1C-BD895BD5B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8917" y="-5654632"/>
            <a:ext cx="7591907" cy="4213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842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965668" y="-5606768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842627" y="1947712"/>
            <a:ext cx="6727836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66"/>
              </a:lnSpc>
            </a:pPr>
            <a:r>
              <a:rPr lang="en-US" sz="9600" b="1" dirty="0">
                <a:sym typeface="Gotham Bold"/>
              </a:rPr>
              <a:t>Agenda</a:t>
            </a:r>
            <a:endParaRPr lang="en-US" sz="15738" b="1" spc="786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940289" y="3909788"/>
            <a:ext cx="7643011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Objectives</a:t>
            </a: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Technologies</a:t>
            </a:r>
            <a:endParaRPr lang="en-US" sz="3470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  <a:endParaRPr lang="en-US" sz="3470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Features</a:t>
            </a: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Design </a:t>
            </a: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Future enhancements</a:t>
            </a: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overview on the website</a:t>
            </a: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endParaRPr lang="en-US" sz="3470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457200" indent="-457200">
              <a:lnSpc>
                <a:spcPts val="4858"/>
              </a:lnSpc>
              <a:buFont typeface="Arial" panose="020B0604020202020204" pitchFamily="34" charset="0"/>
              <a:buChar char="•"/>
            </a:pPr>
            <a:endParaRPr lang="en-US" sz="3470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grpSp>
        <p:nvGrpSpPr>
          <p:cNvPr id="42" name="Group 42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3945801">
            <a:off x="12156571" y="7154038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49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50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1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14"/>
          <p:cNvGrpSpPr/>
          <p:nvPr/>
        </p:nvGrpSpPr>
        <p:grpSpPr>
          <a:xfrm>
            <a:off x="173560" y="1947712"/>
            <a:ext cx="992463" cy="992463"/>
            <a:chOff x="0" y="0"/>
            <a:chExt cx="812800" cy="812800"/>
          </a:xfrm>
        </p:grpSpPr>
        <p:sp>
          <p:nvSpPr>
            <p:cNvPr id="56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7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58" name="Group 17"/>
          <p:cNvGrpSpPr/>
          <p:nvPr/>
        </p:nvGrpSpPr>
        <p:grpSpPr>
          <a:xfrm>
            <a:off x="415713" y="5066597"/>
            <a:ext cx="508158" cy="543805"/>
            <a:chOff x="0" y="0"/>
            <a:chExt cx="812800" cy="869819"/>
          </a:xfrm>
        </p:grpSpPr>
        <p:sp>
          <p:nvSpPr>
            <p:cNvPr id="59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0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61" name="Group 20"/>
          <p:cNvGrpSpPr/>
          <p:nvPr/>
        </p:nvGrpSpPr>
        <p:grpSpPr>
          <a:xfrm>
            <a:off x="415713" y="3728162"/>
            <a:ext cx="508158" cy="543805"/>
            <a:chOff x="0" y="0"/>
            <a:chExt cx="812800" cy="869819"/>
          </a:xfrm>
        </p:grpSpPr>
        <p:sp>
          <p:nvSpPr>
            <p:cNvPr id="6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4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65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6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67" name="Group 26"/>
          <p:cNvGrpSpPr/>
          <p:nvPr/>
        </p:nvGrpSpPr>
        <p:grpSpPr>
          <a:xfrm>
            <a:off x="415713" y="4406431"/>
            <a:ext cx="508158" cy="543805"/>
            <a:chOff x="0" y="0"/>
            <a:chExt cx="812800" cy="869819"/>
          </a:xfrm>
        </p:grpSpPr>
        <p:sp>
          <p:nvSpPr>
            <p:cNvPr id="68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9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0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71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2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73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74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5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76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8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82" name="Group 20"/>
          <p:cNvGrpSpPr/>
          <p:nvPr/>
        </p:nvGrpSpPr>
        <p:grpSpPr>
          <a:xfrm>
            <a:off x="415713" y="3049893"/>
            <a:ext cx="508158" cy="543805"/>
            <a:chOff x="0" y="0"/>
            <a:chExt cx="812800" cy="869819"/>
          </a:xfrm>
        </p:grpSpPr>
        <p:sp>
          <p:nvSpPr>
            <p:cNvPr id="83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4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452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827" y="-3086529"/>
            <a:ext cx="10058400" cy="56711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653" y="-2975142"/>
            <a:ext cx="10058400" cy="576102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008" y="-1480503"/>
            <a:ext cx="10058400" cy="571344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892" y="-2985677"/>
            <a:ext cx="10058400" cy="57014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387" y="-1570872"/>
            <a:ext cx="10058400" cy="459206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01" y="940988"/>
            <a:ext cx="7701416" cy="4343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6" y="5882119"/>
            <a:ext cx="7591907" cy="4213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43"/>
          <p:cNvSpPr txBox="1"/>
          <p:nvPr/>
        </p:nvSpPr>
        <p:spPr>
          <a:xfrm>
            <a:off x="1892053" y="2013432"/>
            <a:ext cx="10542717" cy="318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Add </a:t>
            </a:r>
          </a:p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Appointment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r="-204881"/>
            </a:stretch>
          </a:blipFill>
        </p:spPr>
      </p:sp>
      <p:sp>
        <p:nvSpPr>
          <p:cNvPr id="124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125" name="TextBox 43"/>
          <p:cNvSpPr txBox="1"/>
          <p:nvPr/>
        </p:nvSpPr>
        <p:spPr>
          <a:xfrm>
            <a:off x="9677400" y="5882119"/>
            <a:ext cx="10542717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Booked</a:t>
            </a:r>
          </a:p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Appointments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29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30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1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33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34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36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7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38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39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41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42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3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44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45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6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47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48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9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51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2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53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54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5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56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157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8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578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1" y="964653"/>
            <a:ext cx="7669161" cy="4324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84" y="5375628"/>
            <a:ext cx="8004016" cy="4584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362" y="-6071864"/>
            <a:ext cx="10058400" cy="571344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126" y="-7679649"/>
            <a:ext cx="10058400" cy="57014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29" y="-8540929"/>
            <a:ext cx="10058400" cy="4592062"/>
          </a:xfrm>
          <a:prstGeom prst="rect">
            <a:avLst/>
          </a:prstGeom>
        </p:spPr>
      </p:pic>
      <p:sp>
        <p:nvSpPr>
          <p:cNvPr id="100" name="TextBox 43"/>
          <p:cNvSpPr txBox="1"/>
          <p:nvPr/>
        </p:nvSpPr>
        <p:spPr>
          <a:xfrm>
            <a:off x="1892053" y="2013432"/>
            <a:ext cx="10542717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Find </a:t>
            </a:r>
          </a:p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 Doctor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r="-204881"/>
            </a:stretch>
          </a:blipFill>
        </p:spPr>
      </p:sp>
      <p:sp>
        <p:nvSpPr>
          <p:cNvPr id="124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125" name="TextBox 43"/>
          <p:cNvSpPr txBox="1"/>
          <p:nvPr/>
        </p:nvSpPr>
        <p:spPr>
          <a:xfrm>
            <a:off x="9776077" y="6060379"/>
            <a:ext cx="10542717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View Profile</a:t>
            </a:r>
          </a:p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Or Book  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128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29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1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32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33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34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35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37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3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40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41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2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43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44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5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46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47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8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49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50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1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52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53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4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55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15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04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920344"/>
            <a:ext cx="7951160" cy="451647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72" y="5618295"/>
            <a:ext cx="7689313" cy="435857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29" y="-8540929"/>
            <a:ext cx="10058400" cy="4592062"/>
          </a:xfrm>
          <a:prstGeom prst="rect">
            <a:avLst/>
          </a:prstGeom>
        </p:spPr>
      </p:pic>
      <p:sp>
        <p:nvSpPr>
          <p:cNvPr id="100" name="TextBox 43"/>
          <p:cNvSpPr txBox="1"/>
          <p:nvPr/>
        </p:nvSpPr>
        <p:spPr>
          <a:xfrm>
            <a:off x="1583971" y="2455517"/>
            <a:ext cx="10542717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Doctor Details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r="-204881"/>
            </a:stretch>
          </a:blipFill>
        </p:spPr>
      </p:sp>
      <p:sp>
        <p:nvSpPr>
          <p:cNvPr id="124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125" name="TextBox 43"/>
          <p:cNvSpPr txBox="1"/>
          <p:nvPr/>
        </p:nvSpPr>
        <p:spPr>
          <a:xfrm>
            <a:off x="9528848" y="6071448"/>
            <a:ext cx="10542717" cy="3163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0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Available Appointments </a:t>
            </a:r>
          </a:p>
        </p:txBody>
      </p:sp>
      <p:grpSp>
        <p:nvGrpSpPr>
          <p:cNvPr id="91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6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6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7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128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29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30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131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2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33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13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36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137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8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39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140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1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42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43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4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45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146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7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48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49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0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51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15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271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21" y="3934372"/>
            <a:ext cx="13074819" cy="596917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04881"/>
            </a:stretch>
          </a:blipFill>
        </p:spPr>
      </p:sp>
      <p:sp>
        <p:nvSpPr>
          <p:cNvPr id="124" name="TextBox 43"/>
          <p:cNvSpPr txBox="1"/>
          <p:nvPr/>
        </p:nvSpPr>
        <p:spPr>
          <a:xfrm>
            <a:off x="435163" y="164834"/>
            <a:ext cx="7460499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Design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47" name="TextBox 43"/>
          <p:cNvSpPr txBox="1"/>
          <p:nvPr/>
        </p:nvSpPr>
        <p:spPr>
          <a:xfrm>
            <a:off x="2954305" y="2049603"/>
            <a:ext cx="127254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12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Confirm And Pay </a:t>
            </a:r>
            <a:endParaRPr lang="en-US" sz="161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grpSp>
        <p:nvGrpSpPr>
          <p:cNvPr id="56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57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8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14"/>
          <p:cNvGrpSpPr/>
          <p:nvPr/>
        </p:nvGrpSpPr>
        <p:grpSpPr>
          <a:xfrm>
            <a:off x="211685" y="5942748"/>
            <a:ext cx="992463" cy="992463"/>
            <a:chOff x="0" y="0"/>
            <a:chExt cx="812800" cy="812800"/>
          </a:xfrm>
        </p:grpSpPr>
        <p:sp>
          <p:nvSpPr>
            <p:cNvPr id="6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6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62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63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4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65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6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8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69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0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71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72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3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4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75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6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77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78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9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81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2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83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8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5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56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57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8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14"/>
          <p:cNvGrpSpPr/>
          <p:nvPr/>
        </p:nvGrpSpPr>
        <p:grpSpPr>
          <a:xfrm>
            <a:off x="208816" y="6624176"/>
            <a:ext cx="992463" cy="992463"/>
            <a:chOff x="0" y="0"/>
            <a:chExt cx="812800" cy="812800"/>
          </a:xfrm>
        </p:grpSpPr>
        <p:sp>
          <p:nvSpPr>
            <p:cNvPr id="6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6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 smtClean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  <a:endParaRPr lang="en-US" sz="2699" dirty="0">
                <a:solidFill>
                  <a:srgbClr val="FFFEFE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62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63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4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65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6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8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69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0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71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72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3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4" name="Group 29"/>
          <p:cNvGrpSpPr/>
          <p:nvPr/>
        </p:nvGrpSpPr>
        <p:grpSpPr>
          <a:xfrm>
            <a:off x="415713" y="5945907"/>
            <a:ext cx="508158" cy="543805"/>
            <a:chOff x="0" y="0"/>
            <a:chExt cx="812800" cy="869819"/>
          </a:xfrm>
        </p:grpSpPr>
        <p:sp>
          <p:nvSpPr>
            <p:cNvPr id="75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6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 smtClean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  <a:endParaRPr lang="en-US" sz="17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77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78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9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81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2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83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8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653282" y="513263"/>
            <a:ext cx="15634718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96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Future </a:t>
            </a:r>
            <a:r>
              <a:rPr lang="en-US" sz="9600" b="1" i="1" dirty="0" smtClean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Enhancements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36688" y="49588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80289" y="385511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8" name="TextBox 9"/>
          <p:cNvSpPr txBox="1"/>
          <p:nvPr/>
        </p:nvSpPr>
        <p:spPr>
          <a:xfrm>
            <a:off x="3352829" y="3380712"/>
            <a:ext cx="761697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Allow </a:t>
            </a:r>
            <a:r>
              <a:rPr lang="en-US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sign-up and login using </a:t>
            </a:r>
            <a:r>
              <a:rPr lang="en-US" dirty="0" smtClean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Facebook </a:t>
            </a:r>
            <a:r>
              <a:rPr lang="en-US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or Gmail accounts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53282" y="2869543"/>
            <a:ext cx="3380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Social Media </a:t>
            </a:r>
            <a:r>
              <a:rPr lang="en-US" sz="2400" b="1" dirty="0" smtClean="0"/>
              <a:t>Integration:</a:t>
            </a:r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2653282" y="3728548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Enhances account </a:t>
            </a:r>
            <a:r>
              <a:rPr lang="en-US" sz="2400" b="1" dirty="0" smtClean="0"/>
              <a:t>security:</a:t>
            </a:r>
            <a:endParaRPr lang="en-US" sz="2400" b="1" dirty="0"/>
          </a:p>
        </p:txBody>
      </p:sp>
      <p:sp>
        <p:nvSpPr>
          <p:cNvPr id="85" name="TextBox 9"/>
          <p:cNvSpPr txBox="1"/>
          <p:nvPr/>
        </p:nvSpPr>
        <p:spPr>
          <a:xfrm>
            <a:off x="3352829" y="4196322"/>
            <a:ext cx="89915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Multi-Factor Authentication (MFA): </a:t>
            </a:r>
            <a:r>
              <a:rPr lang="en-US" dirty="0" smtClean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Options </a:t>
            </a:r>
            <a:r>
              <a:rPr lang="en-US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may include SMS codes, authenticator apps, or biometric verification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653282" y="4756817"/>
            <a:ext cx="3062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Telemedicine </a:t>
            </a:r>
            <a:r>
              <a:rPr lang="en-US" sz="2400" b="1" dirty="0" smtClean="0"/>
              <a:t>Services:</a:t>
            </a:r>
            <a:endParaRPr lang="en-US" sz="2400" b="1" dirty="0"/>
          </a:p>
        </p:txBody>
      </p:sp>
      <p:sp>
        <p:nvSpPr>
          <p:cNvPr id="92" name="TextBox 9"/>
          <p:cNvSpPr txBox="1"/>
          <p:nvPr/>
        </p:nvSpPr>
        <p:spPr>
          <a:xfrm>
            <a:off x="3352829" y="5228367"/>
            <a:ext cx="761697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telephone and video consultation </a:t>
            </a:r>
            <a:r>
              <a:rPr lang="en-US" dirty="0" smtClean="0"/>
              <a:t>features</a:t>
            </a: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Provides flexibility for patients and doctors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53282" y="5828810"/>
            <a:ext cx="3921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Advanced Customer Support:</a:t>
            </a:r>
            <a:endParaRPr lang="en-US" sz="2400" b="1" dirty="0"/>
          </a:p>
        </p:txBody>
      </p:sp>
      <p:sp>
        <p:nvSpPr>
          <p:cNvPr id="94" name="TextBox 9"/>
          <p:cNvSpPr txBox="1"/>
          <p:nvPr/>
        </p:nvSpPr>
        <p:spPr>
          <a:xfrm>
            <a:off x="3352829" y="6365836"/>
            <a:ext cx="89915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/>
              <a:t>24/7 AI Chatbot: </a:t>
            </a:r>
            <a:r>
              <a:rPr lang="en-US" dirty="0"/>
              <a:t>Implement an intelligent </a:t>
            </a:r>
            <a:r>
              <a:rPr lang="en-US" dirty="0" smtClean="0"/>
              <a:t>chatbot </a:t>
            </a:r>
            <a:r>
              <a:rPr lang="en-US" dirty="0"/>
              <a:t>for round-the-clock support Answers basic health queries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653282" y="6981906"/>
            <a:ext cx="674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Improved Administration and Doctor Management:</a:t>
            </a:r>
            <a:endParaRPr lang="en-US" sz="2400" b="1" dirty="0"/>
          </a:p>
        </p:txBody>
      </p:sp>
      <p:sp>
        <p:nvSpPr>
          <p:cNvPr id="96" name="TextBox 9"/>
          <p:cNvSpPr txBox="1"/>
          <p:nvPr/>
        </p:nvSpPr>
        <p:spPr>
          <a:xfrm>
            <a:off x="3352829" y="7487462"/>
            <a:ext cx="899157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/>
              <a:t>Enhanced Admin Controls: </a:t>
            </a:r>
            <a:r>
              <a:rPr lang="en-US" dirty="0"/>
              <a:t>Allow admins to suspend doctor accounts when necessary Ensures quality control and patient safety </a:t>
            </a:r>
            <a:endParaRPr lang="en-US" dirty="0" smtClean="0"/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Self-Registration </a:t>
            </a:r>
            <a:r>
              <a:rPr lang="en-US" b="1" dirty="0"/>
              <a:t>for Doctors</a:t>
            </a:r>
            <a:r>
              <a:rPr lang="en-US" dirty="0"/>
              <a:t>: Enable doctors to sign up and upload credentials Streamlines the onboarding process Doctors await admin verification before becoming active on the platform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1049702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56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57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8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14"/>
          <p:cNvGrpSpPr/>
          <p:nvPr/>
        </p:nvGrpSpPr>
        <p:grpSpPr>
          <a:xfrm>
            <a:off x="208816" y="6624176"/>
            <a:ext cx="992463" cy="992463"/>
            <a:chOff x="0" y="0"/>
            <a:chExt cx="812800" cy="812800"/>
          </a:xfrm>
        </p:grpSpPr>
        <p:sp>
          <p:nvSpPr>
            <p:cNvPr id="6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6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 smtClean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  <a:endParaRPr lang="en-US" sz="2699" dirty="0">
                <a:solidFill>
                  <a:srgbClr val="FFFEFE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62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63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4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65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6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8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69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0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71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72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3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4" name="Group 29"/>
          <p:cNvGrpSpPr/>
          <p:nvPr/>
        </p:nvGrpSpPr>
        <p:grpSpPr>
          <a:xfrm>
            <a:off x="415713" y="5945907"/>
            <a:ext cx="508158" cy="543805"/>
            <a:chOff x="0" y="0"/>
            <a:chExt cx="812800" cy="869819"/>
          </a:xfrm>
        </p:grpSpPr>
        <p:sp>
          <p:nvSpPr>
            <p:cNvPr id="75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6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 smtClean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  <a:endParaRPr lang="en-US" sz="17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77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78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9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81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2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83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8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653282" y="513263"/>
            <a:ext cx="15634718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96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Future </a:t>
            </a:r>
            <a:r>
              <a:rPr lang="en-US" sz="9600" b="1" i="1" dirty="0" smtClean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Enhancements</a:t>
            </a:r>
            <a:endParaRPr lang="en-US" sz="96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36688" y="49588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80289" y="385511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8" name="TextBox 9"/>
          <p:cNvSpPr txBox="1"/>
          <p:nvPr/>
        </p:nvSpPr>
        <p:spPr>
          <a:xfrm>
            <a:off x="3352828" y="3380712"/>
            <a:ext cx="9601171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Cash Payment Alternative: </a:t>
            </a:r>
            <a:r>
              <a:rPr lang="en-US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Allow users to pay for appointments in cash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53282" y="2869543"/>
            <a:ext cx="3520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Flexible Payment Options:</a:t>
            </a:r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2653282" y="3728548"/>
            <a:ext cx="4475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Marketing and Visibility Features:</a:t>
            </a:r>
            <a:endParaRPr lang="en-US" sz="2400" b="1" dirty="0"/>
          </a:p>
        </p:txBody>
      </p:sp>
      <p:sp>
        <p:nvSpPr>
          <p:cNvPr id="85" name="TextBox 9"/>
          <p:cNvSpPr txBox="1"/>
          <p:nvPr/>
        </p:nvSpPr>
        <p:spPr>
          <a:xfrm>
            <a:off x="3352828" y="4196322"/>
            <a:ext cx="914397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Doctor Advertising System: </a:t>
            </a:r>
            <a:r>
              <a:rPr lang="en-US" dirty="0"/>
              <a:t>Allow doctors to feature prominently in specific areas Creates a new revenue stream for the platform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653282" y="4756817"/>
            <a:ext cx="3389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Dual Clinic </a:t>
            </a:r>
            <a:r>
              <a:rPr lang="en-US" sz="2400" b="1" dirty="0" smtClean="0"/>
              <a:t>Management:</a:t>
            </a:r>
            <a:endParaRPr lang="en-US" sz="2400" b="1" dirty="0"/>
          </a:p>
        </p:txBody>
      </p:sp>
      <p:sp>
        <p:nvSpPr>
          <p:cNvPr id="92" name="TextBox 9"/>
          <p:cNvSpPr txBox="1"/>
          <p:nvPr/>
        </p:nvSpPr>
        <p:spPr>
          <a:xfrm>
            <a:off x="3352829" y="5228367"/>
            <a:ext cx="761697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/>
              <a:t>Allow doctors to manage appointments at two different clinic locations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53282" y="5573647"/>
            <a:ext cx="4723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Working with Labs and Pharmacies:</a:t>
            </a:r>
            <a:endParaRPr lang="en-US" sz="2400" b="1" dirty="0"/>
          </a:p>
        </p:txBody>
      </p:sp>
      <p:sp>
        <p:nvSpPr>
          <p:cNvPr id="94" name="TextBox 9"/>
          <p:cNvSpPr txBox="1"/>
          <p:nvPr/>
        </p:nvSpPr>
        <p:spPr>
          <a:xfrm>
            <a:off x="3352829" y="6110673"/>
            <a:ext cx="914397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Team up with Medical Labs and Pharmacies: </a:t>
            </a:r>
            <a:r>
              <a:rPr lang="en-US" dirty="0"/>
              <a:t>Work together with places that do medical tests and sell medicines </a:t>
            </a:r>
            <a:endParaRPr lang="en-US" dirty="0" smtClean="0"/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Makes </a:t>
            </a:r>
            <a:r>
              <a:rPr lang="en-US" dirty="0"/>
              <a:t>our platform a one-stop shop for health needs </a:t>
            </a:r>
            <a:endParaRPr lang="en-US" dirty="0" smtClean="0"/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Helps </a:t>
            </a:r>
            <a:r>
              <a:rPr lang="en-US" dirty="0"/>
              <a:t>patients easily book tests and get medicines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653282" y="7135441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Regular Health Check-up Packages:</a:t>
            </a:r>
            <a:endParaRPr lang="en-US" sz="2400" b="1" dirty="0"/>
          </a:p>
        </p:txBody>
      </p:sp>
      <p:sp>
        <p:nvSpPr>
          <p:cNvPr id="96" name="TextBox 9"/>
          <p:cNvSpPr txBox="1"/>
          <p:nvPr/>
        </p:nvSpPr>
        <p:spPr>
          <a:xfrm>
            <a:off x="3352829" y="7640997"/>
            <a:ext cx="914397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/>
              <a:t>Offer plans for patients to get regular health check-ups </a:t>
            </a:r>
            <a:endParaRPr lang="en-US" dirty="0" smtClean="0"/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Gives </a:t>
            </a:r>
            <a:r>
              <a:rPr lang="en-US" dirty="0"/>
              <a:t>our platform a steady income and keeps patients coming back</a:t>
            </a:r>
            <a:endParaRPr lang="en-US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76889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/>
          <p:nvPr/>
        </p:nvGrpSpPr>
        <p:grpSpPr>
          <a:xfrm>
            <a:off x="14560902" y="-9185134"/>
            <a:ext cx="10994424" cy="10994424"/>
            <a:chOff x="0" y="0"/>
            <a:chExt cx="812800" cy="812800"/>
          </a:xfrm>
        </p:grpSpPr>
        <p:sp>
          <p:nvSpPr>
            <p:cNvPr id="5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8"/>
          <p:cNvSpPr/>
          <p:nvPr/>
        </p:nvSpPr>
        <p:spPr>
          <a:xfrm>
            <a:off x="16939687" y="39899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42"/>
          <p:cNvGrpSpPr/>
          <p:nvPr/>
        </p:nvGrpSpPr>
        <p:grpSpPr>
          <a:xfrm rot="3945801">
            <a:off x="17213161" y="7228571"/>
            <a:ext cx="4776403" cy="4776403"/>
            <a:chOff x="0" y="0"/>
            <a:chExt cx="812800" cy="812800"/>
          </a:xfrm>
        </p:grpSpPr>
        <p:sp>
          <p:nvSpPr>
            <p:cNvPr id="8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8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Freeform 45"/>
          <p:cNvSpPr/>
          <p:nvPr/>
        </p:nvSpPr>
        <p:spPr>
          <a:xfrm rot="2025778">
            <a:off x="16936765" y="7622240"/>
            <a:ext cx="1251480" cy="2549931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56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57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8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14"/>
          <p:cNvGrpSpPr/>
          <p:nvPr/>
        </p:nvGrpSpPr>
        <p:grpSpPr>
          <a:xfrm>
            <a:off x="173560" y="7260921"/>
            <a:ext cx="992463" cy="992463"/>
            <a:chOff x="0" y="0"/>
            <a:chExt cx="812800" cy="812800"/>
          </a:xfrm>
        </p:grpSpPr>
        <p:sp>
          <p:nvSpPr>
            <p:cNvPr id="6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6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 smtClean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  <a:endParaRPr lang="en-US" sz="2699" dirty="0">
                <a:solidFill>
                  <a:srgbClr val="FFFEFE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62" name="Group 17"/>
          <p:cNvGrpSpPr/>
          <p:nvPr/>
        </p:nvGrpSpPr>
        <p:grpSpPr>
          <a:xfrm>
            <a:off x="415713" y="4636527"/>
            <a:ext cx="508158" cy="543805"/>
            <a:chOff x="0" y="0"/>
            <a:chExt cx="812800" cy="869819"/>
          </a:xfrm>
        </p:grpSpPr>
        <p:sp>
          <p:nvSpPr>
            <p:cNvPr id="63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4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65" name="Group 20"/>
          <p:cNvGrpSpPr/>
          <p:nvPr/>
        </p:nvGrpSpPr>
        <p:grpSpPr>
          <a:xfrm>
            <a:off x="415713" y="3298092"/>
            <a:ext cx="508158" cy="543805"/>
            <a:chOff x="0" y="0"/>
            <a:chExt cx="812800" cy="869819"/>
          </a:xfrm>
        </p:grpSpPr>
        <p:sp>
          <p:nvSpPr>
            <p:cNvPr id="6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8" name="Group 23"/>
          <p:cNvGrpSpPr/>
          <p:nvPr/>
        </p:nvGrpSpPr>
        <p:grpSpPr>
          <a:xfrm>
            <a:off x="415713" y="1959657"/>
            <a:ext cx="508158" cy="543805"/>
            <a:chOff x="0" y="0"/>
            <a:chExt cx="812800" cy="869819"/>
          </a:xfrm>
        </p:grpSpPr>
        <p:sp>
          <p:nvSpPr>
            <p:cNvPr id="69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0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71" name="Group 26"/>
          <p:cNvGrpSpPr/>
          <p:nvPr/>
        </p:nvGrpSpPr>
        <p:grpSpPr>
          <a:xfrm>
            <a:off x="415713" y="3976361"/>
            <a:ext cx="508158" cy="543805"/>
            <a:chOff x="0" y="0"/>
            <a:chExt cx="812800" cy="869819"/>
          </a:xfrm>
        </p:grpSpPr>
        <p:sp>
          <p:nvSpPr>
            <p:cNvPr id="72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3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4" name="Group 29"/>
          <p:cNvGrpSpPr/>
          <p:nvPr/>
        </p:nvGrpSpPr>
        <p:grpSpPr>
          <a:xfrm>
            <a:off x="415713" y="5945907"/>
            <a:ext cx="508158" cy="543805"/>
            <a:chOff x="0" y="0"/>
            <a:chExt cx="812800" cy="869819"/>
          </a:xfrm>
        </p:grpSpPr>
        <p:sp>
          <p:nvSpPr>
            <p:cNvPr id="75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6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 smtClean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  <a:endParaRPr lang="en-US" sz="17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77" name="Group 32"/>
          <p:cNvGrpSpPr/>
          <p:nvPr/>
        </p:nvGrpSpPr>
        <p:grpSpPr>
          <a:xfrm>
            <a:off x="415713" y="5296693"/>
            <a:ext cx="508158" cy="543805"/>
            <a:chOff x="0" y="0"/>
            <a:chExt cx="812800" cy="869819"/>
          </a:xfrm>
        </p:grpSpPr>
        <p:sp>
          <p:nvSpPr>
            <p:cNvPr id="78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9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415713" y="6595121"/>
            <a:ext cx="508158" cy="543805"/>
            <a:chOff x="0" y="0"/>
            <a:chExt cx="812800" cy="869819"/>
          </a:xfrm>
        </p:grpSpPr>
        <p:sp>
          <p:nvSpPr>
            <p:cNvPr id="81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2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 smtClean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  <a:endParaRPr lang="en-US" sz="17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83" name="Group 20"/>
          <p:cNvGrpSpPr/>
          <p:nvPr/>
        </p:nvGrpSpPr>
        <p:grpSpPr>
          <a:xfrm>
            <a:off x="415713" y="2619823"/>
            <a:ext cx="508158" cy="543805"/>
            <a:chOff x="0" y="0"/>
            <a:chExt cx="812800" cy="869819"/>
          </a:xfrm>
        </p:grpSpPr>
        <p:sp>
          <p:nvSpPr>
            <p:cNvPr id="8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209800" y="4138903"/>
            <a:ext cx="16352883" cy="1521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800" b="1" i="1" dirty="0" smtClean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Overview On The Website</a:t>
            </a:r>
            <a:endParaRPr lang="en-US" sz="8800" b="1" i="1" dirty="0">
              <a:solidFill>
                <a:srgbClr val="191919"/>
              </a:solidFill>
              <a:latin typeface="Gotham Bold Italics"/>
              <a:ea typeface="Gotham Bold Italics"/>
              <a:cs typeface="Gotham Bold Italics"/>
              <a:sym typeface="Gotham 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891918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887914" y="824488"/>
            <a:ext cx="5494722" cy="8196835"/>
          </a:xfrm>
          <a:custGeom>
            <a:avLst/>
            <a:gdLst/>
            <a:ahLst/>
            <a:cxnLst/>
            <a:rect l="l" t="t" r="r" b="b"/>
            <a:pathLst>
              <a:path w="5968747" h="8903970">
                <a:moveTo>
                  <a:pt x="2988310" y="8903970"/>
                </a:moveTo>
                <a:lnTo>
                  <a:pt x="2980563" y="8903970"/>
                </a:lnTo>
                <a:cubicBezTo>
                  <a:pt x="2246376" y="8903970"/>
                  <a:pt x="1538224" y="8630412"/>
                  <a:pt x="986790" y="8133714"/>
                </a:cubicBezTo>
                <a:cubicBezTo>
                  <a:pt x="420243" y="7623429"/>
                  <a:pt x="76581" y="6921881"/>
                  <a:pt x="19177" y="6158230"/>
                </a:cubicBezTo>
                <a:lnTo>
                  <a:pt x="16510" y="6121781"/>
                </a:lnTo>
                <a:cubicBezTo>
                  <a:pt x="4064" y="5781802"/>
                  <a:pt x="0" y="2921762"/>
                  <a:pt x="23876" y="2678811"/>
                </a:cubicBezTo>
                <a:cubicBezTo>
                  <a:pt x="96647" y="1941195"/>
                  <a:pt x="439801" y="1261618"/>
                  <a:pt x="990092" y="765302"/>
                </a:cubicBezTo>
                <a:cubicBezTo>
                  <a:pt x="1537208" y="271780"/>
                  <a:pt x="2242439" y="0"/>
                  <a:pt x="2975737" y="0"/>
                </a:cubicBezTo>
                <a:lnTo>
                  <a:pt x="2992882" y="0"/>
                </a:lnTo>
                <a:cubicBezTo>
                  <a:pt x="3726180" y="0"/>
                  <a:pt x="4431411" y="271780"/>
                  <a:pt x="4978527" y="765302"/>
                </a:cubicBezTo>
                <a:cubicBezTo>
                  <a:pt x="5528945" y="1261745"/>
                  <a:pt x="5871972" y="1941195"/>
                  <a:pt x="5944743" y="2678684"/>
                </a:cubicBezTo>
                <a:cubicBezTo>
                  <a:pt x="5968747" y="2921762"/>
                  <a:pt x="5964555" y="5782310"/>
                  <a:pt x="5952109" y="6122289"/>
                </a:cubicBezTo>
                <a:lnTo>
                  <a:pt x="5951982" y="6125083"/>
                </a:lnTo>
                <a:lnTo>
                  <a:pt x="5949442" y="6158230"/>
                </a:lnTo>
                <a:cubicBezTo>
                  <a:pt x="5892038" y="6921881"/>
                  <a:pt x="5548376" y="7623429"/>
                  <a:pt x="4981829" y="8133715"/>
                </a:cubicBezTo>
                <a:cubicBezTo>
                  <a:pt x="4430522" y="8630412"/>
                  <a:pt x="3722497" y="8903970"/>
                  <a:pt x="2988310" y="8903970"/>
                </a:cubicBezTo>
                <a:close/>
                <a:moveTo>
                  <a:pt x="2975737" y="19050"/>
                </a:moveTo>
                <a:cubicBezTo>
                  <a:pt x="2247138" y="19050"/>
                  <a:pt x="1546479" y="289052"/>
                  <a:pt x="1002792" y="779399"/>
                </a:cubicBezTo>
                <a:cubicBezTo>
                  <a:pt x="455930" y="1272540"/>
                  <a:pt x="115062" y="1947799"/>
                  <a:pt x="42926" y="2680589"/>
                </a:cubicBezTo>
                <a:cubicBezTo>
                  <a:pt x="19050" y="2923286"/>
                  <a:pt x="23241" y="5781167"/>
                  <a:pt x="35560" y="6121019"/>
                </a:cubicBezTo>
                <a:lnTo>
                  <a:pt x="35687" y="6123686"/>
                </a:lnTo>
                <a:lnTo>
                  <a:pt x="38227" y="6156706"/>
                </a:lnTo>
                <a:cubicBezTo>
                  <a:pt x="95250" y="6915403"/>
                  <a:pt x="436626" y="7612507"/>
                  <a:pt x="999617" y="8119490"/>
                </a:cubicBezTo>
                <a:cubicBezTo>
                  <a:pt x="1547622" y="8613012"/>
                  <a:pt x="2251202" y="8884793"/>
                  <a:pt x="2980690" y="8884793"/>
                </a:cubicBezTo>
                <a:lnTo>
                  <a:pt x="2988437" y="8884793"/>
                </a:lnTo>
                <a:cubicBezTo>
                  <a:pt x="3717925" y="8884793"/>
                  <a:pt x="4421378" y="8613012"/>
                  <a:pt x="4969383" y="8119490"/>
                </a:cubicBezTo>
                <a:cubicBezTo>
                  <a:pt x="5532374" y="7612507"/>
                  <a:pt x="5873750" y="6915403"/>
                  <a:pt x="5930773" y="6156706"/>
                </a:cubicBezTo>
                <a:lnTo>
                  <a:pt x="5933313" y="6121527"/>
                </a:lnTo>
                <a:cubicBezTo>
                  <a:pt x="5945632" y="5781675"/>
                  <a:pt x="5949950" y="2923159"/>
                  <a:pt x="5925947" y="2680462"/>
                </a:cubicBezTo>
                <a:cubicBezTo>
                  <a:pt x="5853684" y="1947672"/>
                  <a:pt x="5512816" y="1272540"/>
                  <a:pt x="4965954" y="779272"/>
                </a:cubicBezTo>
                <a:cubicBezTo>
                  <a:pt x="4422140" y="289052"/>
                  <a:pt x="3721481" y="19050"/>
                  <a:pt x="2992882" y="19050"/>
                </a:cubicBezTo>
                <a:lnTo>
                  <a:pt x="2975737" y="19050"/>
                </a:lnTo>
                <a:close/>
              </a:path>
            </a:pathLst>
          </a:custGeom>
          <a:solidFill>
            <a:srgbClr val="FD6220"/>
          </a:solidFill>
        </p:spPr>
      </p:sp>
      <p:sp>
        <p:nvSpPr>
          <p:cNvPr id="43" name="TextBox 43"/>
          <p:cNvSpPr txBox="1"/>
          <p:nvPr/>
        </p:nvSpPr>
        <p:spPr>
          <a:xfrm>
            <a:off x="9677401" y="3752849"/>
            <a:ext cx="6420670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16100" b="1" i="1" dirty="0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you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t="17620" r="15143"/>
          <a:stretch/>
        </p:blipFill>
        <p:spPr>
          <a:xfrm>
            <a:off x="3505200" y="2015465"/>
            <a:ext cx="4267200" cy="5659625"/>
          </a:xfrm>
          <a:prstGeom prst="rect">
            <a:avLst/>
          </a:prstGeom>
        </p:spPr>
      </p:pic>
      <p:sp>
        <p:nvSpPr>
          <p:cNvPr id="48" name="TextBox 35"/>
          <p:cNvSpPr txBox="1"/>
          <p:nvPr/>
        </p:nvSpPr>
        <p:spPr>
          <a:xfrm>
            <a:off x="3006013" y="1425923"/>
            <a:ext cx="5045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Doctor Go</a:t>
            </a:r>
          </a:p>
        </p:txBody>
      </p:sp>
      <p:grpSp>
        <p:nvGrpSpPr>
          <p:cNvPr id="49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50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1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17"/>
          <p:cNvGrpSpPr/>
          <p:nvPr/>
        </p:nvGrpSpPr>
        <p:grpSpPr>
          <a:xfrm>
            <a:off x="415713" y="5066597"/>
            <a:ext cx="508158" cy="543805"/>
            <a:chOff x="0" y="0"/>
            <a:chExt cx="812800" cy="869819"/>
          </a:xfrm>
        </p:grpSpPr>
        <p:sp>
          <p:nvSpPr>
            <p:cNvPr id="56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7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58" name="Group 20"/>
          <p:cNvGrpSpPr/>
          <p:nvPr/>
        </p:nvGrpSpPr>
        <p:grpSpPr>
          <a:xfrm>
            <a:off x="415713" y="3728162"/>
            <a:ext cx="508158" cy="543805"/>
            <a:chOff x="0" y="0"/>
            <a:chExt cx="812800" cy="869819"/>
          </a:xfrm>
        </p:grpSpPr>
        <p:sp>
          <p:nvSpPr>
            <p:cNvPr id="59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1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62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3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64" name="Group 26"/>
          <p:cNvGrpSpPr/>
          <p:nvPr/>
        </p:nvGrpSpPr>
        <p:grpSpPr>
          <a:xfrm>
            <a:off x="415713" y="4406431"/>
            <a:ext cx="508158" cy="543805"/>
            <a:chOff x="0" y="0"/>
            <a:chExt cx="812800" cy="869819"/>
          </a:xfrm>
        </p:grpSpPr>
        <p:sp>
          <p:nvSpPr>
            <p:cNvPr id="65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6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67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68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9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70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71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2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73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74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5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76" name="Group 20"/>
          <p:cNvGrpSpPr/>
          <p:nvPr/>
        </p:nvGrpSpPr>
        <p:grpSpPr>
          <a:xfrm>
            <a:off x="415713" y="3049893"/>
            <a:ext cx="508158" cy="543805"/>
            <a:chOff x="0" y="0"/>
            <a:chExt cx="812800" cy="869819"/>
          </a:xfrm>
        </p:grpSpPr>
        <p:sp>
          <p:nvSpPr>
            <p:cNvPr id="77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8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39" name="Group 20"/>
          <p:cNvGrpSpPr/>
          <p:nvPr/>
        </p:nvGrpSpPr>
        <p:grpSpPr>
          <a:xfrm>
            <a:off x="414767" y="2389727"/>
            <a:ext cx="508158" cy="543805"/>
            <a:chOff x="0" y="0"/>
            <a:chExt cx="812800" cy="869819"/>
          </a:xfrm>
        </p:grpSpPr>
        <p:sp>
          <p:nvSpPr>
            <p:cNvPr id="14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965668" y="-5606768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898696" y="2810652"/>
            <a:ext cx="6727836" cy="179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66"/>
              </a:lnSpc>
            </a:pPr>
            <a:r>
              <a:rPr lang="en-US" sz="9600" b="1" dirty="0">
                <a:sym typeface="Gotham Bold"/>
              </a:rPr>
              <a:t>Introduction</a:t>
            </a:r>
            <a:endParaRPr lang="en-US" sz="15738" b="1" spc="786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024989" y="4755763"/>
            <a:ext cx="7643011" cy="5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Project Idea &amp; Our Goal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22035" y="5539017"/>
            <a:ext cx="5045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/>
              <a:t>Doctor Go aims to make healthcare more accessible and user-friendly.</a:t>
            </a:r>
          </a:p>
        </p:txBody>
      </p:sp>
      <p:grpSp>
        <p:nvGrpSpPr>
          <p:cNvPr id="42" name="Group 42"/>
          <p:cNvGrpSpPr/>
          <p:nvPr/>
        </p:nvGrpSpPr>
        <p:grpSpPr>
          <a:xfrm rot="3945801">
            <a:off x="2244191" y="8540793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8036985">
            <a:off x="4960086" y="7608547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47" name="Rectangle 46"/>
          <p:cNvSpPr/>
          <p:nvPr/>
        </p:nvSpPr>
        <p:spPr>
          <a:xfrm>
            <a:off x="2901066" y="6277699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Doctor Go is a healthcare platform built with .NET Core MVC, enabling patients to easily find and book medical appointments. The platform includes features like doctor search, and appointment scheduling to enhance healthcare accessibility.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0"/>
          <a:stretch/>
        </p:blipFill>
        <p:spPr>
          <a:xfrm>
            <a:off x="12045066" y="3162299"/>
            <a:ext cx="6665769" cy="5659625"/>
          </a:xfrm>
          <a:prstGeom prst="rect">
            <a:avLst/>
          </a:prstGeom>
        </p:spPr>
      </p:pic>
      <p:sp>
        <p:nvSpPr>
          <p:cNvPr id="54" name="TextBox 35"/>
          <p:cNvSpPr txBox="1"/>
          <p:nvPr/>
        </p:nvSpPr>
        <p:spPr>
          <a:xfrm>
            <a:off x="12725400" y="2443718"/>
            <a:ext cx="5045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Doctor Go</a:t>
            </a:r>
          </a:p>
        </p:txBody>
      </p:sp>
      <p:grpSp>
        <p:nvGrpSpPr>
          <p:cNvPr id="90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1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73560" y="2633993"/>
            <a:ext cx="992463" cy="992463"/>
            <a:chOff x="0" y="0"/>
            <a:chExt cx="812800" cy="812800"/>
          </a:xfrm>
        </p:grpSpPr>
        <p:sp>
          <p:nvSpPr>
            <p:cNvPr id="9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95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96" name="Group 17"/>
          <p:cNvGrpSpPr/>
          <p:nvPr/>
        </p:nvGrpSpPr>
        <p:grpSpPr>
          <a:xfrm>
            <a:off x="415713" y="5066597"/>
            <a:ext cx="508158" cy="543805"/>
            <a:chOff x="0" y="0"/>
            <a:chExt cx="812800" cy="869819"/>
          </a:xfrm>
        </p:grpSpPr>
        <p:sp>
          <p:nvSpPr>
            <p:cNvPr id="97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9" name="Group 20"/>
          <p:cNvGrpSpPr/>
          <p:nvPr/>
        </p:nvGrpSpPr>
        <p:grpSpPr>
          <a:xfrm>
            <a:off x="415713" y="3728162"/>
            <a:ext cx="508158" cy="543805"/>
            <a:chOff x="0" y="0"/>
            <a:chExt cx="812800" cy="869819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02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03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5" name="Group 26"/>
          <p:cNvGrpSpPr/>
          <p:nvPr/>
        </p:nvGrpSpPr>
        <p:grpSpPr>
          <a:xfrm>
            <a:off x="415713" y="4406431"/>
            <a:ext cx="508158" cy="543805"/>
            <a:chOff x="0" y="0"/>
            <a:chExt cx="812800" cy="869819"/>
          </a:xfrm>
        </p:grpSpPr>
        <p:sp>
          <p:nvSpPr>
            <p:cNvPr id="106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08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9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11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12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14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15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7" name="Group 20"/>
          <p:cNvGrpSpPr/>
          <p:nvPr/>
        </p:nvGrpSpPr>
        <p:grpSpPr>
          <a:xfrm>
            <a:off x="415713" y="1988482"/>
            <a:ext cx="508158" cy="543805"/>
            <a:chOff x="0" y="0"/>
            <a:chExt cx="812800" cy="869819"/>
          </a:xfrm>
        </p:grpSpPr>
        <p:sp>
          <p:nvSpPr>
            <p:cNvPr id="11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434802" y="2069999"/>
            <a:ext cx="6039059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59"/>
              </a:lnSpc>
            </a:pPr>
            <a:r>
              <a:rPr lang="en-US" sz="6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Objectives</a:t>
            </a:r>
            <a:endParaRPr lang="en-US" sz="6471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70475" y="4136288"/>
            <a:ext cx="61980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main objectives of Doctor Go are to: </a:t>
            </a:r>
          </a:p>
          <a:p>
            <a:r>
              <a:rPr lang="en-US" sz="2400" dirty="0"/>
              <a:t>Improve Patient-Doctor Interaction: </a:t>
            </a:r>
          </a:p>
          <a:p>
            <a:r>
              <a:rPr lang="en-US" sz="2400" dirty="0"/>
              <a:t>Simplify booking and provide easy access to doctors’ profiles for informed decision-making.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70034" y="6067361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Streamline Healthcare Services: </a:t>
            </a:r>
          </a:p>
          <a:p>
            <a:r>
              <a:rPr lang="en-US" sz="2400" dirty="0"/>
              <a:t>Automate appointment management and </a:t>
            </a:r>
          </a:p>
          <a:p>
            <a:r>
              <a:rPr lang="en-US" sz="2400" dirty="0"/>
              <a:t>centralize feedback to reduce administrative </a:t>
            </a:r>
          </a:p>
          <a:p>
            <a:r>
              <a:rPr lang="en-US" sz="2400" dirty="0"/>
              <a:t>burdens and improve efficiency.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20" y="2873082"/>
            <a:ext cx="8317080" cy="4715139"/>
          </a:xfrm>
          <a:prstGeom prst="rect">
            <a:avLst/>
          </a:prstGeom>
        </p:spPr>
      </p:pic>
      <p:grpSp>
        <p:nvGrpSpPr>
          <p:cNvPr id="84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85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6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14"/>
          <p:cNvGrpSpPr/>
          <p:nvPr/>
        </p:nvGrpSpPr>
        <p:grpSpPr>
          <a:xfrm>
            <a:off x="168776" y="3313596"/>
            <a:ext cx="992463" cy="992463"/>
            <a:chOff x="0" y="0"/>
            <a:chExt cx="812800" cy="812800"/>
          </a:xfrm>
        </p:grpSpPr>
        <p:sp>
          <p:nvSpPr>
            <p:cNvPr id="88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9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90" name="Group 17"/>
          <p:cNvGrpSpPr/>
          <p:nvPr/>
        </p:nvGrpSpPr>
        <p:grpSpPr>
          <a:xfrm>
            <a:off x="415713" y="5066597"/>
            <a:ext cx="508158" cy="543805"/>
            <a:chOff x="0" y="0"/>
            <a:chExt cx="812800" cy="869819"/>
          </a:xfrm>
        </p:grpSpPr>
        <p:sp>
          <p:nvSpPr>
            <p:cNvPr id="91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3" name="Group 20"/>
          <p:cNvGrpSpPr/>
          <p:nvPr/>
        </p:nvGrpSpPr>
        <p:grpSpPr>
          <a:xfrm>
            <a:off x="401388" y="1984079"/>
            <a:ext cx="508158" cy="543805"/>
            <a:chOff x="0" y="0"/>
            <a:chExt cx="812800" cy="869819"/>
          </a:xfrm>
        </p:grpSpPr>
        <p:sp>
          <p:nvSpPr>
            <p:cNvPr id="9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96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97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99" name="Group 26"/>
          <p:cNvGrpSpPr/>
          <p:nvPr/>
        </p:nvGrpSpPr>
        <p:grpSpPr>
          <a:xfrm>
            <a:off x="415713" y="4406431"/>
            <a:ext cx="508158" cy="543805"/>
            <a:chOff x="0" y="0"/>
            <a:chExt cx="812800" cy="869819"/>
          </a:xfrm>
        </p:grpSpPr>
        <p:sp>
          <p:nvSpPr>
            <p:cNvPr id="100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02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3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05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06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08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09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1" name="Group 20"/>
          <p:cNvGrpSpPr/>
          <p:nvPr/>
        </p:nvGrpSpPr>
        <p:grpSpPr>
          <a:xfrm>
            <a:off x="410928" y="2644245"/>
            <a:ext cx="508158" cy="543805"/>
            <a:chOff x="0" y="0"/>
            <a:chExt cx="812800" cy="869819"/>
          </a:xfrm>
        </p:grpSpPr>
        <p:sp>
          <p:nvSpPr>
            <p:cNvPr id="11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6851527" y="848668"/>
            <a:ext cx="1436473" cy="3317308"/>
            <a:chOff x="0" y="0"/>
            <a:chExt cx="1915297" cy="4423077"/>
          </a:xfrm>
        </p:grpSpPr>
        <p:sp>
          <p:nvSpPr>
            <p:cNvPr id="31" name="AutoShape 31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2100625" y="333323"/>
            <a:ext cx="6989101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Technologies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6916400" y="7598921"/>
            <a:ext cx="3697059" cy="369705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541" y="1949879"/>
            <a:ext cx="3810000" cy="3810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184" y="5380401"/>
            <a:ext cx="2790678" cy="209421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24" y="5487468"/>
            <a:ext cx="4279353" cy="1990858"/>
          </a:xfrm>
          <a:prstGeom prst="rect">
            <a:avLst/>
          </a:prstGeom>
        </p:spPr>
      </p:pic>
      <p:grpSp>
        <p:nvGrpSpPr>
          <p:cNvPr id="90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1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73560" y="3949751"/>
            <a:ext cx="992463" cy="992463"/>
            <a:chOff x="0" y="0"/>
            <a:chExt cx="812800" cy="812800"/>
          </a:xfrm>
        </p:grpSpPr>
        <p:sp>
          <p:nvSpPr>
            <p:cNvPr id="9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95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96" name="Group 17"/>
          <p:cNvGrpSpPr/>
          <p:nvPr/>
        </p:nvGrpSpPr>
        <p:grpSpPr>
          <a:xfrm>
            <a:off x="415713" y="5066597"/>
            <a:ext cx="508158" cy="543805"/>
            <a:chOff x="0" y="0"/>
            <a:chExt cx="812800" cy="869819"/>
          </a:xfrm>
        </p:grpSpPr>
        <p:sp>
          <p:nvSpPr>
            <p:cNvPr id="97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9" name="Group 20"/>
          <p:cNvGrpSpPr/>
          <p:nvPr/>
        </p:nvGrpSpPr>
        <p:grpSpPr>
          <a:xfrm>
            <a:off x="415713" y="3289585"/>
            <a:ext cx="508158" cy="543805"/>
            <a:chOff x="0" y="0"/>
            <a:chExt cx="812800" cy="869819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02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03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5" name="Group 26"/>
          <p:cNvGrpSpPr/>
          <p:nvPr/>
        </p:nvGrpSpPr>
        <p:grpSpPr>
          <a:xfrm>
            <a:off x="415713" y="1968528"/>
            <a:ext cx="508158" cy="543805"/>
            <a:chOff x="0" y="0"/>
            <a:chExt cx="812800" cy="869819"/>
          </a:xfrm>
        </p:grpSpPr>
        <p:sp>
          <p:nvSpPr>
            <p:cNvPr id="106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08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9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11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12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14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15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7" name="Group 20"/>
          <p:cNvGrpSpPr/>
          <p:nvPr/>
        </p:nvGrpSpPr>
        <p:grpSpPr>
          <a:xfrm>
            <a:off x="415713" y="2633171"/>
            <a:ext cx="508158" cy="543805"/>
            <a:chOff x="0" y="0"/>
            <a:chExt cx="812800" cy="869819"/>
          </a:xfrm>
        </p:grpSpPr>
        <p:sp>
          <p:nvSpPr>
            <p:cNvPr id="11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2440030" y="1955780"/>
            <a:ext cx="619800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Front-end Technologies:</a:t>
            </a:r>
          </a:p>
          <a:p>
            <a:r>
              <a:rPr lang="en-US" sz="2400" b="1" dirty="0"/>
              <a:t>HTML5</a:t>
            </a:r>
            <a:r>
              <a:rPr lang="en-US" sz="2400" dirty="0"/>
              <a:t>: For structuring the web content</a:t>
            </a:r>
          </a:p>
          <a:p>
            <a:r>
              <a:rPr lang="en-US" sz="2400" b="1" dirty="0"/>
              <a:t>CSS3</a:t>
            </a:r>
            <a:r>
              <a:rPr lang="en-US" sz="2400" dirty="0"/>
              <a:t>: For styling and layout</a:t>
            </a:r>
          </a:p>
          <a:p>
            <a:r>
              <a:rPr lang="en-US" sz="2400" b="1" dirty="0"/>
              <a:t>JavaScript</a:t>
            </a:r>
            <a:r>
              <a:rPr lang="en-US" sz="2400" dirty="0"/>
              <a:t>: For client-side interactivity and dynamic content</a:t>
            </a:r>
          </a:p>
          <a:p>
            <a:r>
              <a:rPr lang="en-US" sz="2400" b="1" dirty="0"/>
              <a:t>Bootstrap</a:t>
            </a:r>
            <a:r>
              <a:rPr lang="en-US" sz="2400" dirty="0"/>
              <a:t>: For responsive design and pre-built UI components</a:t>
            </a:r>
          </a:p>
          <a:p>
            <a:endParaRPr lang="en-US" sz="2400" dirty="0"/>
          </a:p>
          <a:p>
            <a:r>
              <a:rPr lang="en-US" sz="2400" b="1" dirty="0"/>
              <a:t>Back-end Technologies:</a:t>
            </a:r>
          </a:p>
          <a:p>
            <a:r>
              <a:rPr lang="en-US" sz="2400" b="1" dirty="0"/>
              <a:t>.NET Core MVC</a:t>
            </a:r>
            <a:r>
              <a:rPr lang="en-US" sz="2400" dirty="0"/>
              <a:t>: For server-side logic, handling requests, and implementing the Model-View-Controller pattern</a:t>
            </a:r>
          </a:p>
          <a:p>
            <a:r>
              <a:rPr lang="en-US" sz="2400" b="1" dirty="0"/>
              <a:t>Entity Framework Core</a:t>
            </a:r>
            <a:r>
              <a:rPr lang="en-US" sz="2400" dirty="0"/>
              <a:t>: For object-relational mapping and database operations</a:t>
            </a:r>
          </a:p>
          <a:p>
            <a:r>
              <a:rPr lang="en-US" sz="2400" b="1" dirty="0"/>
              <a:t>LINQ (Language Integrated Query): </a:t>
            </a:r>
            <a:r>
              <a:rPr lang="en-US" sz="2400" dirty="0"/>
              <a:t>For querying data from various sources</a:t>
            </a:r>
          </a:p>
          <a:p>
            <a:endParaRPr lang="en-US" sz="2400" dirty="0"/>
          </a:p>
          <a:p>
            <a:r>
              <a:rPr lang="en-US" sz="2400" b="1" dirty="0"/>
              <a:t>Database:</a:t>
            </a:r>
          </a:p>
          <a:p>
            <a:r>
              <a:rPr lang="en-US" sz="2400" b="1" dirty="0"/>
              <a:t>SQL Server</a:t>
            </a:r>
            <a:r>
              <a:rPr lang="en-US" sz="2400" dirty="0"/>
              <a:t>: For storing and managing doctor, patient, and appointment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38" y="2998629"/>
            <a:ext cx="2585771" cy="20621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t="43097" r="30302" b="25926"/>
          <a:stretch/>
        </p:blipFill>
        <p:spPr>
          <a:xfrm>
            <a:off x="13301365" y="8270473"/>
            <a:ext cx="3488316" cy="15137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794" y="7998570"/>
            <a:ext cx="2612015" cy="159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6851527" y="848668"/>
            <a:ext cx="1436473" cy="3317308"/>
            <a:chOff x="0" y="0"/>
            <a:chExt cx="1915297" cy="4423077"/>
          </a:xfrm>
        </p:grpSpPr>
        <p:sp>
          <p:nvSpPr>
            <p:cNvPr id="31" name="AutoShape 31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2100625" y="333323"/>
            <a:ext cx="6989101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Technologies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6916400" y="7598921"/>
            <a:ext cx="3697059" cy="369705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91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2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73560" y="3949751"/>
            <a:ext cx="992463" cy="992463"/>
            <a:chOff x="0" y="0"/>
            <a:chExt cx="812800" cy="812800"/>
          </a:xfrm>
        </p:grpSpPr>
        <p:sp>
          <p:nvSpPr>
            <p:cNvPr id="94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95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96" name="Group 17"/>
          <p:cNvGrpSpPr/>
          <p:nvPr/>
        </p:nvGrpSpPr>
        <p:grpSpPr>
          <a:xfrm>
            <a:off x="415713" y="5066597"/>
            <a:ext cx="508158" cy="543805"/>
            <a:chOff x="0" y="0"/>
            <a:chExt cx="812800" cy="869819"/>
          </a:xfrm>
        </p:grpSpPr>
        <p:sp>
          <p:nvSpPr>
            <p:cNvPr id="97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8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9" name="Group 20"/>
          <p:cNvGrpSpPr/>
          <p:nvPr/>
        </p:nvGrpSpPr>
        <p:grpSpPr>
          <a:xfrm>
            <a:off x="415713" y="3289585"/>
            <a:ext cx="508158" cy="543805"/>
            <a:chOff x="0" y="0"/>
            <a:chExt cx="812800" cy="869819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1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02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03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4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5" name="Group 26"/>
          <p:cNvGrpSpPr/>
          <p:nvPr/>
        </p:nvGrpSpPr>
        <p:grpSpPr>
          <a:xfrm>
            <a:off x="415713" y="1968528"/>
            <a:ext cx="508158" cy="543805"/>
            <a:chOff x="0" y="0"/>
            <a:chExt cx="812800" cy="869819"/>
          </a:xfrm>
        </p:grpSpPr>
        <p:sp>
          <p:nvSpPr>
            <p:cNvPr id="106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7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  <p:grpSp>
        <p:nvGrpSpPr>
          <p:cNvPr id="108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09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0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11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12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3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14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15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17" name="Group 20"/>
          <p:cNvGrpSpPr/>
          <p:nvPr/>
        </p:nvGrpSpPr>
        <p:grpSpPr>
          <a:xfrm>
            <a:off x="415713" y="2633171"/>
            <a:ext cx="508158" cy="543805"/>
            <a:chOff x="0" y="0"/>
            <a:chExt cx="812800" cy="869819"/>
          </a:xfrm>
        </p:grpSpPr>
        <p:sp>
          <p:nvSpPr>
            <p:cNvPr id="118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9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2440030" y="2098891"/>
            <a:ext cx="619800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Payment Processing:</a:t>
            </a:r>
          </a:p>
          <a:p>
            <a:r>
              <a:rPr lang="en-US" sz="2400" dirty="0"/>
              <a:t>Stripe Payment Gateway: For secure and efficient online payment processing</a:t>
            </a:r>
          </a:p>
          <a:p>
            <a:endParaRPr lang="en-US" sz="2400" dirty="0"/>
          </a:p>
          <a:p>
            <a:r>
              <a:rPr lang="en-US" sz="2400" b="1" dirty="0"/>
              <a:t>Additional Services:</a:t>
            </a:r>
          </a:p>
          <a:p>
            <a:r>
              <a:rPr lang="en-US" sz="2400" dirty="0"/>
              <a:t>Email Service: For sending notifications, confirmations, and reminders</a:t>
            </a:r>
          </a:p>
          <a:p>
            <a:endParaRPr lang="en-US" sz="2400" dirty="0"/>
          </a:p>
          <a:p>
            <a:r>
              <a:rPr lang="en-US" sz="2400" dirty="0"/>
              <a:t>Architecture and Design Patterns:</a:t>
            </a:r>
          </a:p>
          <a:p>
            <a:r>
              <a:rPr lang="en-US" sz="2400" b="1" dirty="0"/>
              <a:t>N-tier Architecture: </a:t>
            </a:r>
            <a:r>
              <a:rPr lang="en-US" sz="2400" dirty="0"/>
              <a:t>For separation of concerns and modularity</a:t>
            </a:r>
          </a:p>
          <a:p>
            <a:r>
              <a:rPr lang="en-US" sz="2400" b="1" dirty="0"/>
              <a:t>Repository Pattern: </a:t>
            </a:r>
            <a:r>
              <a:rPr lang="en-US" sz="2400" dirty="0"/>
              <a:t>For abstracting data access logic</a:t>
            </a:r>
          </a:p>
          <a:p>
            <a:r>
              <a:rPr lang="en-US" sz="2400" b="1" dirty="0"/>
              <a:t>Unit of Work Pattern: </a:t>
            </a:r>
            <a:r>
              <a:rPr lang="en-US" sz="2400" dirty="0"/>
              <a:t>For managing database transactions and ensuring data consistency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19" y="2554976"/>
            <a:ext cx="4811927" cy="3055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672" y="5668347"/>
            <a:ext cx="1407019" cy="140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0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472787" y="869834"/>
            <a:ext cx="7824944" cy="125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0400" y="3516772"/>
            <a:ext cx="418458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Patients 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Doctors 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Admin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34"/>
          <p:cNvSpPr txBox="1"/>
          <p:nvPr/>
        </p:nvSpPr>
        <p:spPr>
          <a:xfrm>
            <a:off x="2604120" y="2762250"/>
            <a:ext cx="7643011" cy="5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Stakeholder Identification</a:t>
            </a:r>
          </a:p>
        </p:txBody>
      </p:sp>
      <p:sp>
        <p:nvSpPr>
          <p:cNvPr id="48" name="TextBox 34"/>
          <p:cNvSpPr txBox="1"/>
          <p:nvPr/>
        </p:nvSpPr>
        <p:spPr>
          <a:xfrm>
            <a:off x="2604119" y="4713889"/>
            <a:ext cx="7643011" cy="5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Functional Requirements</a:t>
            </a:r>
          </a:p>
        </p:txBody>
      </p:sp>
      <p:sp>
        <p:nvSpPr>
          <p:cNvPr id="49" name="TextBox 9"/>
          <p:cNvSpPr txBox="1"/>
          <p:nvPr/>
        </p:nvSpPr>
        <p:spPr>
          <a:xfrm>
            <a:off x="3200400" y="5961519"/>
            <a:ext cx="4184586" cy="283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User registration and login 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Search for doctors by specialty, location,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View doctor profiles and available time slots </a:t>
            </a:r>
          </a:p>
          <a:p>
            <a:pPr>
              <a:lnSpc>
                <a:spcPts val="1500"/>
              </a:lnSpc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Book appointments 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Make online payments </a:t>
            </a:r>
          </a:p>
          <a:p>
            <a:pPr>
              <a:lnSpc>
                <a:spcPts val="1500"/>
              </a:lnSpc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Receive notifications (email)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25110" y="4281359"/>
            <a:ext cx="6277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………………………………………………………………………..</a:t>
            </a:r>
          </a:p>
        </p:txBody>
      </p:sp>
      <p:pic>
        <p:nvPicPr>
          <p:cNvPr id="1026" name="Picture 2" descr="Patient Generic Outline Col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54192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2571866" y="530848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1- For Patients: </a:t>
            </a:r>
            <a:endParaRPr lang="en-US" sz="2400" dirty="0"/>
          </a:p>
        </p:txBody>
      </p:sp>
      <p:grpSp>
        <p:nvGrpSpPr>
          <p:cNvPr id="114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15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6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7" name="Group 14"/>
          <p:cNvGrpSpPr/>
          <p:nvPr/>
        </p:nvGrpSpPr>
        <p:grpSpPr>
          <a:xfrm>
            <a:off x="171344" y="4600782"/>
            <a:ext cx="992463" cy="992463"/>
            <a:chOff x="0" y="0"/>
            <a:chExt cx="812800" cy="812800"/>
          </a:xfrm>
        </p:grpSpPr>
        <p:sp>
          <p:nvSpPr>
            <p:cNvPr id="118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19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20" name="Group 17"/>
          <p:cNvGrpSpPr/>
          <p:nvPr/>
        </p:nvGrpSpPr>
        <p:grpSpPr>
          <a:xfrm>
            <a:off x="413595" y="3935804"/>
            <a:ext cx="508158" cy="543805"/>
            <a:chOff x="0" y="0"/>
            <a:chExt cx="812800" cy="869819"/>
          </a:xfrm>
        </p:grpSpPr>
        <p:sp>
          <p:nvSpPr>
            <p:cNvPr id="121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2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23" name="Group 20"/>
          <p:cNvGrpSpPr/>
          <p:nvPr/>
        </p:nvGrpSpPr>
        <p:grpSpPr>
          <a:xfrm>
            <a:off x="413595" y="2597369"/>
            <a:ext cx="508158" cy="543805"/>
            <a:chOff x="0" y="0"/>
            <a:chExt cx="812800" cy="869819"/>
          </a:xfrm>
        </p:grpSpPr>
        <p:sp>
          <p:nvSpPr>
            <p:cNvPr id="12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26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27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8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29" name="Group 26"/>
          <p:cNvGrpSpPr/>
          <p:nvPr/>
        </p:nvGrpSpPr>
        <p:grpSpPr>
          <a:xfrm>
            <a:off x="413595" y="3275638"/>
            <a:ext cx="508158" cy="543805"/>
            <a:chOff x="0" y="0"/>
            <a:chExt cx="812800" cy="869819"/>
          </a:xfrm>
        </p:grpSpPr>
        <p:sp>
          <p:nvSpPr>
            <p:cNvPr id="130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1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32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33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4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36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7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38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39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0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41" name="Group 20"/>
          <p:cNvGrpSpPr/>
          <p:nvPr/>
        </p:nvGrpSpPr>
        <p:grpSpPr>
          <a:xfrm>
            <a:off x="413595" y="1919100"/>
            <a:ext cx="508158" cy="543805"/>
            <a:chOff x="0" y="0"/>
            <a:chExt cx="812800" cy="869819"/>
          </a:xfrm>
        </p:grpSpPr>
        <p:sp>
          <p:nvSpPr>
            <p:cNvPr id="142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3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454644" y="998145"/>
            <a:ext cx="7824944" cy="125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5925800" y="-3022041"/>
            <a:ext cx="10994424" cy="1099442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34"/>
          <p:cNvSpPr txBox="1"/>
          <p:nvPr/>
        </p:nvSpPr>
        <p:spPr>
          <a:xfrm>
            <a:off x="2588263" y="2505202"/>
            <a:ext cx="7643011" cy="5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Functional Requirements</a:t>
            </a:r>
          </a:p>
        </p:txBody>
      </p:sp>
      <p:sp>
        <p:nvSpPr>
          <p:cNvPr id="49" name="TextBox 9"/>
          <p:cNvSpPr txBox="1"/>
          <p:nvPr/>
        </p:nvSpPr>
        <p:spPr>
          <a:xfrm>
            <a:off x="3087002" y="3895913"/>
            <a:ext cx="4184586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Login To The System</a:t>
            </a:r>
          </a:p>
          <a:p>
            <a:pPr>
              <a:lnSpc>
                <a:spcPts val="1995"/>
              </a:lnSpc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Set and manage availability</a:t>
            </a:r>
          </a:p>
          <a:p>
            <a:pPr>
              <a:lnSpc>
                <a:spcPts val="1995"/>
              </a:lnSpc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View upcoming appointments</a:t>
            </a:r>
          </a:p>
          <a:p>
            <a:pPr>
              <a:lnSpc>
                <a:spcPts val="1995"/>
              </a:lnSpc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Receive notifications for new bookings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7873" y="3304945"/>
            <a:ext cx="2157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2- </a:t>
            </a:r>
            <a:r>
              <a:rPr lang="en-US" sz="2400" b="1" dirty="0">
                <a:sym typeface="Gotham"/>
              </a:rPr>
              <a:t>For</a:t>
            </a:r>
            <a:r>
              <a:rPr lang="en-US" sz="24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400" b="1" dirty="0">
                <a:sym typeface="Gotham"/>
              </a:rPr>
              <a:t>Doctors</a:t>
            </a:r>
            <a:r>
              <a:rPr lang="en-US" sz="24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:</a:t>
            </a:r>
            <a:endParaRPr lang="en-US" sz="2400" dirty="0"/>
          </a:p>
        </p:txBody>
      </p:sp>
      <p:grpSp>
        <p:nvGrpSpPr>
          <p:cNvPr id="46" name="Group 42"/>
          <p:cNvGrpSpPr/>
          <p:nvPr/>
        </p:nvGrpSpPr>
        <p:grpSpPr>
          <a:xfrm>
            <a:off x="14478000" y="8253668"/>
            <a:ext cx="4776403" cy="4776403"/>
            <a:chOff x="0" y="0"/>
            <a:chExt cx="812800" cy="812800"/>
          </a:xfrm>
        </p:grpSpPr>
        <p:sp>
          <p:nvSpPr>
            <p:cNvPr id="50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1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Freeform 45"/>
          <p:cNvSpPr/>
          <p:nvPr/>
        </p:nvSpPr>
        <p:spPr>
          <a:xfrm rot="4091184">
            <a:off x="14687166" y="7423662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204881"/>
            </a:stretch>
          </a:blipFill>
        </p:spPr>
      </p:sp>
      <p:sp>
        <p:nvSpPr>
          <p:cNvPr id="54" name="Rectangle 53"/>
          <p:cNvSpPr/>
          <p:nvPr/>
        </p:nvSpPr>
        <p:spPr>
          <a:xfrm>
            <a:off x="10089539" y="3310197"/>
            <a:ext cx="2033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3- For Admins:</a:t>
            </a:r>
          </a:p>
        </p:txBody>
      </p:sp>
      <p:sp>
        <p:nvSpPr>
          <p:cNvPr id="57" name="TextBox 9"/>
          <p:cNvSpPr txBox="1"/>
          <p:nvPr/>
        </p:nvSpPr>
        <p:spPr>
          <a:xfrm>
            <a:off x="10428668" y="3808564"/>
            <a:ext cx="418458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Add New Doctor or Admin</a:t>
            </a: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Accesses admin dashboard</a:t>
            </a: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System Monitoring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07" y="7093216"/>
            <a:ext cx="2239330" cy="2239330"/>
          </a:xfrm>
          <a:prstGeom prst="rect">
            <a:avLst/>
          </a:prstGeom>
        </p:spPr>
      </p:pic>
      <p:pic>
        <p:nvPicPr>
          <p:cNvPr id="2050" name="Picture 2" descr="User gear Generic black fil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26" y="7277100"/>
            <a:ext cx="2197982" cy="21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50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1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2" name="Group 14"/>
          <p:cNvGrpSpPr/>
          <p:nvPr/>
        </p:nvGrpSpPr>
        <p:grpSpPr>
          <a:xfrm>
            <a:off x="171344" y="4600782"/>
            <a:ext cx="992463" cy="992463"/>
            <a:chOff x="0" y="0"/>
            <a:chExt cx="812800" cy="812800"/>
          </a:xfrm>
        </p:grpSpPr>
        <p:sp>
          <p:nvSpPr>
            <p:cNvPr id="153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54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55" name="Group 17"/>
          <p:cNvGrpSpPr/>
          <p:nvPr/>
        </p:nvGrpSpPr>
        <p:grpSpPr>
          <a:xfrm>
            <a:off x="413595" y="3935804"/>
            <a:ext cx="508158" cy="543805"/>
            <a:chOff x="0" y="0"/>
            <a:chExt cx="812800" cy="869819"/>
          </a:xfrm>
        </p:grpSpPr>
        <p:sp>
          <p:nvSpPr>
            <p:cNvPr id="156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7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58" name="Group 20"/>
          <p:cNvGrpSpPr/>
          <p:nvPr/>
        </p:nvGrpSpPr>
        <p:grpSpPr>
          <a:xfrm>
            <a:off x="413595" y="2597369"/>
            <a:ext cx="508158" cy="543805"/>
            <a:chOff x="0" y="0"/>
            <a:chExt cx="812800" cy="869819"/>
          </a:xfrm>
        </p:grpSpPr>
        <p:sp>
          <p:nvSpPr>
            <p:cNvPr id="159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0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61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62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3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64" name="Group 26"/>
          <p:cNvGrpSpPr/>
          <p:nvPr/>
        </p:nvGrpSpPr>
        <p:grpSpPr>
          <a:xfrm>
            <a:off x="413595" y="3275638"/>
            <a:ext cx="508158" cy="543805"/>
            <a:chOff x="0" y="0"/>
            <a:chExt cx="812800" cy="869819"/>
          </a:xfrm>
        </p:grpSpPr>
        <p:sp>
          <p:nvSpPr>
            <p:cNvPr id="165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6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67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68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9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70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71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2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73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74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5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76" name="Group 20"/>
          <p:cNvGrpSpPr/>
          <p:nvPr/>
        </p:nvGrpSpPr>
        <p:grpSpPr>
          <a:xfrm>
            <a:off x="413595" y="1919100"/>
            <a:ext cx="508158" cy="543805"/>
            <a:chOff x="0" y="0"/>
            <a:chExt cx="812800" cy="869819"/>
          </a:xfrm>
        </p:grpSpPr>
        <p:sp>
          <p:nvSpPr>
            <p:cNvPr id="177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8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70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06400" y="-8160279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 rot="3945801">
            <a:off x="15585362" y="8212628"/>
            <a:ext cx="4776403" cy="47764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4179967">
            <a:off x="15815431" y="7273651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sp>
        <p:nvSpPr>
          <p:cNvPr id="50" name="Shape 1"/>
          <p:cNvSpPr/>
          <p:nvPr/>
        </p:nvSpPr>
        <p:spPr>
          <a:xfrm>
            <a:off x="2504615" y="2558665"/>
            <a:ext cx="38100" cy="6637436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1" name="Shape 2"/>
          <p:cNvSpPr/>
          <p:nvPr/>
        </p:nvSpPr>
        <p:spPr>
          <a:xfrm>
            <a:off x="2795574" y="3159633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2" name="Shape 3"/>
          <p:cNvSpPr/>
          <p:nvPr/>
        </p:nvSpPr>
        <p:spPr>
          <a:xfrm>
            <a:off x="2213655" y="2868673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3" name="Text 4"/>
          <p:cNvSpPr/>
          <p:nvPr/>
        </p:nvSpPr>
        <p:spPr>
          <a:xfrm>
            <a:off x="2434815" y="2971960"/>
            <a:ext cx="177701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3250" dirty="0"/>
          </a:p>
        </p:txBody>
      </p:sp>
      <p:sp>
        <p:nvSpPr>
          <p:cNvPr id="54" name="Text 5"/>
          <p:cNvSpPr/>
          <p:nvPr/>
        </p:nvSpPr>
        <p:spPr>
          <a:xfrm>
            <a:off x="4039479" y="2834145"/>
            <a:ext cx="3445223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Doctor</a:t>
            </a:r>
            <a:endParaRPr lang="en-US" sz="2688" dirty="0"/>
          </a:p>
        </p:txBody>
      </p:sp>
      <p:sp>
        <p:nvSpPr>
          <p:cNvPr id="55" name="Text 6"/>
          <p:cNvSpPr/>
          <p:nvPr/>
        </p:nvSpPr>
        <p:spPr>
          <a:xfrm>
            <a:off x="4039479" y="3430053"/>
            <a:ext cx="7571780" cy="88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New Doctors To the System</a:t>
            </a:r>
          </a:p>
        </p:txBody>
      </p:sp>
      <p:sp>
        <p:nvSpPr>
          <p:cNvPr id="56" name="Shape 7"/>
          <p:cNvSpPr/>
          <p:nvPr/>
        </p:nvSpPr>
        <p:spPr>
          <a:xfrm>
            <a:off x="2795574" y="5463938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7" name="Shape 8"/>
          <p:cNvSpPr/>
          <p:nvPr/>
        </p:nvSpPr>
        <p:spPr>
          <a:xfrm>
            <a:off x="2213655" y="5172979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9" name="Text 9"/>
          <p:cNvSpPr/>
          <p:nvPr/>
        </p:nvSpPr>
        <p:spPr>
          <a:xfrm>
            <a:off x="2408175" y="5276265"/>
            <a:ext cx="230981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3250" dirty="0"/>
          </a:p>
        </p:txBody>
      </p:sp>
      <p:sp>
        <p:nvSpPr>
          <p:cNvPr id="60" name="Text 10"/>
          <p:cNvSpPr/>
          <p:nvPr/>
        </p:nvSpPr>
        <p:spPr>
          <a:xfrm>
            <a:off x="4039479" y="5138452"/>
            <a:ext cx="3445223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Management</a:t>
            </a:r>
            <a:endParaRPr lang="en-US" sz="2688" dirty="0"/>
          </a:p>
        </p:txBody>
      </p:sp>
      <p:sp>
        <p:nvSpPr>
          <p:cNvPr id="64" name="Text 11"/>
          <p:cNvSpPr/>
          <p:nvPr/>
        </p:nvSpPr>
        <p:spPr>
          <a:xfrm>
            <a:off x="4039479" y="5734359"/>
            <a:ext cx="7571780" cy="1391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Accesses admin dashboard</a:t>
            </a:r>
          </a:p>
          <a:p>
            <a:pPr>
              <a:lnSpc>
                <a:spcPts val="3438"/>
              </a:lnSpc>
            </a:pPr>
            <a:r>
              <a:rPr lang="en-US" sz="212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 Add new Doctor, Add New Admin, And Manage Specialty </a:t>
            </a:r>
          </a:p>
        </p:txBody>
      </p:sp>
      <p:sp>
        <p:nvSpPr>
          <p:cNvPr id="66" name="Shape 12"/>
          <p:cNvSpPr/>
          <p:nvPr/>
        </p:nvSpPr>
        <p:spPr>
          <a:xfrm>
            <a:off x="2795574" y="7768244"/>
            <a:ext cx="964555" cy="3810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67" name="Shape 13"/>
          <p:cNvSpPr/>
          <p:nvPr/>
        </p:nvSpPr>
        <p:spPr>
          <a:xfrm>
            <a:off x="2213655" y="7477285"/>
            <a:ext cx="620018" cy="620018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8" name="Text 14"/>
          <p:cNvSpPr/>
          <p:nvPr/>
        </p:nvSpPr>
        <p:spPr>
          <a:xfrm>
            <a:off x="2409515" y="7580572"/>
            <a:ext cx="228154" cy="41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3250" dirty="0"/>
          </a:p>
        </p:txBody>
      </p:sp>
      <p:sp>
        <p:nvSpPr>
          <p:cNvPr id="69" name="Text 15"/>
          <p:cNvSpPr/>
          <p:nvPr/>
        </p:nvSpPr>
        <p:spPr>
          <a:xfrm>
            <a:off x="4039479" y="7442757"/>
            <a:ext cx="6808024" cy="43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Monitoring</a:t>
            </a:r>
          </a:p>
        </p:txBody>
      </p:sp>
      <p:sp>
        <p:nvSpPr>
          <p:cNvPr id="70" name="Text 16"/>
          <p:cNvSpPr/>
          <p:nvPr/>
        </p:nvSpPr>
        <p:spPr>
          <a:xfrm>
            <a:off x="4039479" y="7979741"/>
            <a:ext cx="7571780" cy="197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Monitoring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7639" y="1759607"/>
            <a:ext cx="1364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Admin</a:t>
            </a:r>
            <a:endParaRPr lang="en-US" sz="2800" dirty="0"/>
          </a:p>
        </p:txBody>
      </p:sp>
      <p:sp>
        <p:nvSpPr>
          <p:cNvPr id="62" name="Text 0"/>
          <p:cNvSpPr/>
          <p:nvPr/>
        </p:nvSpPr>
        <p:spPr>
          <a:xfrm>
            <a:off x="6621663" y="1218530"/>
            <a:ext cx="4488012" cy="73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750"/>
              </a:lnSpc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Journey</a:t>
            </a:r>
            <a:endParaRPr lang="en-US" sz="4400" b="1" dirty="0"/>
          </a:p>
        </p:txBody>
      </p:sp>
      <p:sp>
        <p:nvSpPr>
          <p:cNvPr id="63" name="TextBox 8"/>
          <p:cNvSpPr txBox="1"/>
          <p:nvPr/>
        </p:nvSpPr>
        <p:spPr>
          <a:xfrm>
            <a:off x="6722527" y="37210"/>
            <a:ext cx="461769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grpSp>
        <p:nvGrpSpPr>
          <p:cNvPr id="166" name="Group 11"/>
          <p:cNvGrpSpPr/>
          <p:nvPr/>
        </p:nvGrpSpPr>
        <p:grpSpPr>
          <a:xfrm>
            <a:off x="-1963337" y="-1248644"/>
            <a:ext cx="3499668" cy="13405540"/>
            <a:chOff x="0" y="0"/>
            <a:chExt cx="212191" cy="812800"/>
          </a:xfrm>
        </p:grpSpPr>
        <p:sp>
          <p:nvSpPr>
            <p:cNvPr id="167" name="Freeform 12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8" name="TextBox 13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9" name="Group 14"/>
          <p:cNvGrpSpPr/>
          <p:nvPr/>
        </p:nvGrpSpPr>
        <p:grpSpPr>
          <a:xfrm>
            <a:off x="171344" y="4600782"/>
            <a:ext cx="992463" cy="992463"/>
            <a:chOff x="0" y="0"/>
            <a:chExt cx="812800" cy="812800"/>
          </a:xfrm>
        </p:grpSpPr>
        <p:sp>
          <p:nvSpPr>
            <p:cNvPr id="17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7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2" name="Group 17"/>
          <p:cNvGrpSpPr/>
          <p:nvPr/>
        </p:nvGrpSpPr>
        <p:grpSpPr>
          <a:xfrm>
            <a:off x="413595" y="3935804"/>
            <a:ext cx="508158" cy="543805"/>
            <a:chOff x="0" y="0"/>
            <a:chExt cx="812800" cy="869819"/>
          </a:xfrm>
        </p:grpSpPr>
        <p:sp>
          <p:nvSpPr>
            <p:cNvPr id="173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4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75" name="Group 20"/>
          <p:cNvGrpSpPr/>
          <p:nvPr/>
        </p:nvGrpSpPr>
        <p:grpSpPr>
          <a:xfrm>
            <a:off x="413595" y="2597369"/>
            <a:ext cx="508158" cy="543805"/>
            <a:chOff x="0" y="0"/>
            <a:chExt cx="812800" cy="869819"/>
          </a:xfrm>
        </p:grpSpPr>
        <p:sp>
          <p:nvSpPr>
            <p:cNvPr id="176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7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78" name="Group 23"/>
          <p:cNvGrpSpPr/>
          <p:nvPr/>
        </p:nvGrpSpPr>
        <p:grpSpPr>
          <a:xfrm>
            <a:off x="415713" y="6394394"/>
            <a:ext cx="508158" cy="543805"/>
            <a:chOff x="0" y="0"/>
            <a:chExt cx="812800" cy="869819"/>
          </a:xfrm>
        </p:grpSpPr>
        <p:sp>
          <p:nvSpPr>
            <p:cNvPr id="179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0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81" name="Group 26"/>
          <p:cNvGrpSpPr/>
          <p:nvPr/>
        </p:nvGrpSpPr>
        <p:grpSpPr>
          <a:xfrm>
            <a:off x="413595" y="3275638"/>
            <a:ext cx="508158" cy="543805"/>
            <a:chOff x="0" y="0"/>
            <a:chExt cx="812800" cy="869819"/>
          </a:xfrm>
        </p:grpSpPr>
        <p:sp>
          <p:nvSpPr>
            <p:cNvPr id="182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3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84" name="Group 29"/>
          <p:cNvGrpSpPr/>
          <p:nvPr/>
        </p:nvGrpSpPr>
        <p:grpSpPr>
          <a:xfrm>
            <a:off x="415713" y="7059037"/>
            <a:ext cx="508158" cy="543805"/>
            <a:chOff x="0" y="0"/>
            <a:chExt cx="812800" cy="869819"/>
          </a:xfrm>
        </p:grpSpPr>
        <p:sp>
          <p:nvSpPr>
            <p:cNvPr id="185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6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187" name="Group 32"/>
          <p:cNvGrpSpPr/>
          <p:nvPr/>
        </p:nvGrpSpPr>
        <p:grpSpPr>
          <a:xfrm>
            <a:off x="415713" y="5726763"/>
            <a:ext cx="508158" cy="543805"/>
            <a:chOff x="0" y="0"/>
            <a:chExt cx="812800" cy="869819"/>
          </a:xfrm>
        </p:grpSpPr>
        <p:sp>
          <p:nvSpPr>
            <p:cNvPr id="188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89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90" name="Group 37"/>
          <p:cNvGrpSpPr/>
          <p:nvPr/>
        </p:nvGrpSpPr>
        <p:grpSpPr>
          <a:xfrm>
            <a:off x="415713" y="7726668"/>
            <a:ext cx="508158" cy="543805"/>
            <a:chOff x="0" y="0"/>
            <a:chExt cx="812800" cy="869819"/>
          </a:xfrm>
        </p:grpSpPr>
        <p:sp>
          <p:nvSpPr>
            <p:cNvPr id="191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2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93" name="Group 20"/>
          <p:cNvGrpSpPr/>
          <p:nvPr/>
        </p:nvGrpSpPr>
        <p:grpSpPr>
          <a:xfrm>
            <a:off x="413595" y="1919100"/>
            <a:ext cx="508158" cy="543805"/>
            <a:chOff x="0" y="0"/>
            <a:chExt cx="812800" cy="869819"/>
          </a:xfrm>
        </p:grpSpPr>
        <p:sp>
          <p:nvSpPr>
            <p:cNvPr id="194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5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579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1280</Words>
  <Application>Microsoft Office PowerPoint</Application>
  <PresentationFormat>Custom</PresentationFormat>
  <Paragraphs>487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Gelasio</vt:lpstr>
      <vt:lpstr>Gotham</vt:lpstr>
      <vt:lpstr>Gotham Bold Italics</vt:lpstr>
      <vt:lpstr>Lato</vt:lpstr>
      <vt:lpstr>Arial</vt:lpstr>
      <vt:lpstr>Gotham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Simple Portfolio Presentation</dc:title>
  <dc:creator>Mohamed Ashraf Taher Hassan</dc:creator>
  <cp:lastModifiedBy>Microsoft account</cp:lastModifiedBy>
  <cp:revision>58</cp:revision>
  <dcterms:created xsi:type="dcterms:W3CDTF">2006-08-16T00:00:00Z</dcterms:created>
  <dcterms:modified xsi:type="dcterms:W3CDTF">2024-10-19T11:38:52Z</dcterms:modified>
  <dc:identifier>DAGTvQ7aRvY</dc:identifier>
</cp:coreProperties>
</file>